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4" r:id="rId4"/>
    <p:sldId id="260" r:id="rId5"/>
    <p:sldId id="261" r:id="rId6"/>
    <p:sldId id="265" r:id="rId7"/>
    <p:sldId id="262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59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626F"/>
    <a:srgbClr val="E66E32"/>
    <a:srgbClr val="009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1" autoAdjust="0"/>
    <p:restoredTop sz="94660"/>
  </p:normalViewPr>
  <p:slideViewPr>
    <p:cSldViewPr>
      <p:cViewPr>
        <p:scale>
          <a:sx n="100" d="100"/>
          <a:sy n="100" d="100"/>
        </p:scale>
        <p:origin x="-376" y="816"/>
      </p:cViewPr>
      <p:guideLst>
        <p:guide orient="horz" pos="2160"/>
        <p:guide orient="horz" pos="41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-1656" y="-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48818897637795"/>
          <c:y val="0.20308731528421961"/>
          <c:w val="0.4169458597087129"/>
          <c:h val="0.75924145183906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Allocation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Hedge Funds</c:v>
                </c:pt>
                <c:pt idx="1">
                  <c:v>Infrastructure</c:v>
                </c:pt>
                <c:pt idx="2">
                  <c:v>Natural Resources</c:v>
                </c:pt>
                <c:pt idx="3">
                  <c:v>Private Debt</c:v>
                </c:pt>
                <c:pt idx="4">
                  <c:v>Private Equity</c:v>
                </c:pt>
                <c:pt idx="5">
                  <c:v>Real Estate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0.56999999999999995</c:v>
                </c:pt>
                <c:pt idx="1">
                  <c:v>0.36</c:v>
                </c:pt>
                <c:pt idx="2">
                  <c:v>0.38</c:v>
                </c:pt>
                <c:pt idx="3">
                  <c:v>0.45</c:v>
                </c:pt>
                <c:pt idx="4">
                  <c:v>0.56999999999999995</c:v>
                </c:pt>
                <c:pt idx="5">
                  <c:v>0.66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382912"/>
        <c:axId val="47384448"/>
      </c:barChart>
      <c:catAx>
        <c:axId val="47382912"/>
        <c:scaling>
          <c:orientation val="maxMin"/>
        </c:scaling>
        <c:delete val="0"/>
        <c:axPos val="l"/>
        <c:majorTickMark val="out"/>
        <c:minorTickMark val="none"/>
        <c:tickLblPos val="nextTo"/>
        <c:crossAx val="47384448"/>
        <c:crosses val="autoZero"/>
        <c:auto val="1"/>
        <c:lblAlgn val="ctr"/>
        <c:lblOffset val="100"/>
        <c:noMultiLvlLbl val="0"/>
      </c:catAx>
      <c:valAx>
        <c:axId val="47384448"/>
        <c:scaling>
          <c:orientation val="minMax"/>
          <c:max val="1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 rot="1980000" vert="horz"/>
          <a:lstStyle/>
          <a:p>
            <a:pPr>
              <a:defRPr/>
            </a:pPr>
            <a:endParaRPr lang="en-US"/>
          </a:p>
        </c:txPr>
        <c:crossAx val="47382912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24825021872268"/>
          <c:y val="3.2508308001907217E-2"/>
          <c:w val="0.86277644113930207"/>
          <c:h val="0.80287632206076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Management Fees</c:v>
                </c:pt>
                <c:pt idx="1">
                  <c:v>Increased Transparency at Fund Level</c:v>
                </c:pt>
                <c:pt idx="2">
                  <c:v>Performance Fees - Amount</c:v>
                </c:pt>
                <c:pt idx="3">
                  <c:v>Manager Commitment to Fund</c:v>
                </c:pt>
                <c:pt idx="4">
                  <c:v>Performance Fees - How They Are Charged</c:v>
                </c:pt>
                <c:pt idx="5">
                  <c:v>Hurdle Rate</c:v>
                </c:pt>
                <c:pt idx="6">
                  <c:v>Lock-up Period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0.64</c:v>
                </c:pt>
                <c:pt idx="1">
                  <c:v>0.47</c:v>
                </c:pt>
                <c:pt idx="2">
                  <c:v>0.42</c:v>
                </c:pt>
                <c:pt idx="3">
                  <c:v>0.36</c:v>
                </c:pt>
                <c:pt idx="4">
                  <c:v>0.36</c:v>
                </c:pt>
                <c:pt idx="5">
                  <c:v>0.25</c:v>
                </c:pt>
                <c:pt idx="6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93824"/>
        <c:axId val="53700096"/>
      </c:barChart>
      <c:catAx>
        <c:axId val="53693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700" b="0" i="1" dirty="0"/>
                  <a:t>Source:</a:t>
                </a:r>
                <a:r>
                  <a:rPr lang="en-US" sz="700" b="0" i="1" baseline="0" dirty="0"/>
                  <a:t> 2016 </a:t>
                </a:r>
                <a:r>
                  <a:rPr lang="en-US" sz="700" b="0" i="1" baseline="0" dirty="0" err="1"/>
                  <a:t>Preqin</a:t>
                </a:r>
                <a:r>
                  <a:rPr lang="en-US" sz="700" b="0" i="1" baseline="0" dirty="0"/>
                  <a:t> Private </a:t>
                </a:r>
                <a:r>
                  <a:rPr lang="en-US" sz="700" b="0" i="1" baseline="0" dirty="0" smtClean="0"/>
                  <a:t>Capital </a:t>
                </a:r>
                <a:r>
                  <a:rPr lang="en-US" sz="700" b="0" i="1" baseline="0" dirty="0"/>
                  <a:t>Fund Terms Advisor</a:t>
                </a:r>
                <a:endParaRPr lang="en-US" sz="700" b="0" i="1" dirty="0"/>
              </a:p>
            </c:rich>
          </c:tx>
          <c:layout>
            <c:manualLayout>
              <c:xMode val="edge"/>
              <c:yMode val="edge"/>
              <c:x val="1.8465052979488673E-2"/>
              <c:y val="0.9573107973424631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3700096"/>
        <c:crosses val="autoZero"/>
        <c:auto val="0"/>
        <c:lblAlgn val="ctr"/>
        <c:lblOffset val="100"/>
        <c:noMultiLvlLbl val="0"/>
      </c:catAx>
      <c:valAx>
        <c:axId val="53700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dirty="0"/>
                  <a:t>Proportion of LP Respondents</a:t>
                </a:r>
              </a:p>
            </c:rich>
          </c:tx>
          <c:layout>
            <c:manualLayout>
              <c:xMode val="edge"/>
              <c:yMode val="edge"/>
              <c:x val="2.3148148148148147E-2"/>
              <c:y val="0.1871640817869004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5369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Activity Level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Increase Co-Investment Activity</c:v>
                </c:pt>
                <c:pt idx="1">
                  <c:v>Maintain Current Co-Investment Activity Level</c:v>
                </c:pt>
                <c:pt idx="2">
                  <c:v>Decrease Co-Investment Activity</c:v>
                </c:pt>
                <c:pt idx="3">
                  <c:v>Plans Uncertain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0.49</c:v>
                </c:pt>
                <c:pt idx="1">
                  <c:v>0.23</c:v>
                </c:pt>
                <c:pt idx="2">
                  <c:v>0.02</c:v>
                </c:pt>
                <c:pt idx="3">
                  <c:v>0.26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933952"/>
        <c:axId val="54821248"/>
      </c:barChart>
      <c:catAx>
        <c:axId val="53933952"/>
        <c:scaling>
          <c:orientation val="maxMin"/>
        </c:scaling>
        <c:delete val="0"/>
        <c:axPos val="l"/>
        <c:majorTickMark val="out"/>
        <c:minorTickMark val="none"/>
        <c:tickLblPos val="nextTo"/>
        <c:crossAx val="54821248"/>
        <c:crosses val="autoZero"/>
        <c:auto val="1"/>
        <c:lblAlgn val="ctr"/>
        <c:lblOffset val="100"/>
        <c:noMultiLvlLbl val="0"/>
      </c:catAx>
      <c:valAx>
        <c:axId val="54821248"/>
        <c:scaling>
          <c:orientation val="minMax"/>
          <c:max val="1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txPr>
          <a:bodyPr rot="1980000" anchor="t" anchorCtr="0"/>
          <a:lstStyle/>
          <a:p>
            <a:pPr>
              <a:defRPr/>
            </a:pPr>
            <a:endParaRPr lang="en-US"/>
          </a:p>
        </c:txPr>
        <c:crossAx val="5393395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283561777000089E-3"/>
                  <c:y val="7.0326849279430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10256410256332E-3"/>
                  <c:y val="-1.2232415902140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Better Returns</c:v>
                </c:pt>
                <c:pt idx="1">
                  <c:v>Lower Fees</c:v>
                </c:pt>
                <c:pt idx="2">
                  <c:v>Strengthen GP Relationships</c:v>
                </c:pt>
                <c:pt idx="3">
                  <c:v>More Control over Investments</c:v>
                </c:pt>
                <c:pt idx="4">
                  <c:v>Gain Access to Specific Portfolio Companies</c:v>
                </c:pt>
                <c:pt idx="5">
                  <c:v>Gain Knowledge of Industry Sector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0.67</c:v>
                </c:pt>
                <c:pt idx="1">
                  <c:v>0.61</c:v>
                </c:pt>
                <c:pt idx="2">
                  <c:v>0.4</c:v>
                </c:pt>
                <c:pt idx="3">
                  <c:v>0.34</c:v>
                </c:pt>
                <c:pt idx="4">
                  <c:v>0.31</c:v>
                </c:pt>
                <c:pt idx="5">
                  <c:v>0.23</c:v>
                </c:pt>
                <c:pt idx="6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11840"/>
        <c:axId val="55234944"/>
      </c:barChart>
      <c:catAx>
        <c:axId val="5381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5234944"/>
        <c:crosses val="autoZero"/>
        <c:auto val="0"/>
        <c:lblAlgn val="ctr"/>
        <c:lblOffset val="100"/>
        <c:noMultiLvlLbl val="0"/>
      </c:catAx>
      <c:valAx>
        <c:axId val="55234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Proportion</a:t>
                </a:r>
                <a:r>
                  <a:rPr lang="en-US" baseline="0" dirty="0"/>
                  <a:t> </a:t>
                </a:r>
                <a:r>
                  <a:rPr lang="en-US" baseline="0" dirty="0" smtClean="0"/>
                  <a:t> of  </a:t>
                </a:r>
                <a:r>
                  <a:rPr lang="en-US" baseline="0" dirty="0"/>
                  <a:t>LP </a:t>
                </a:r>
                <a:r>
                  <a:rPr lang="en-US" baseline="0" dirty="0" smtClean="0"/>
                  <a:t> Respondents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5432098765432098E-3"/>
              <c:y val="0.2300897085026329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53811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5470085470085479E-3"/>
                  <c:y val="4.07747196738022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43678160919540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670652279576166E-3"/>
                  <c:y val="-2.94737080278758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Less than $250mn</c:v>
                </c:pt>
                <c:pt idx="1">
                  <c:v>$250-499mn</c:v>
                </c:pt>
                <c:pt idx="2">
                  <c:v>$500-999mn</c:v>
                </c:pt>
                <c:pt idx="3">
                  <c:v>$1-1.9bn</c:v>
                </c:pt>
                <c:pt idx="4">
                  <c:v>$2bn or More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1.9900000000000001E-2</c:v>
                </c:pt>
                <c:pt idx="1">
                  <c:v>1.6400000000000001E-2</c:v>
                </c:pt>
                <c:pt idx="2">
                  <c:v>1.9400000000000001E-2</c:v>
                </c:pt>
                <c:pt idx="3">
                  <c:v>1.9E-2</c:v>
                </c:pt>
                <c:pt idx="4">
                  <c:v>1.5299999999999999E-2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83760683760684E-2"/>
                  <c:y val="8.15494393476044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6309887869520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100881620566662E-3"/>
                  <c:y val="-1.2232415902140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8205128205128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1.50%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Less than $250mn</c:v>
                </c:pt>
                <c:pt idx="1">
                  <c:v>$250-499mn</c:v>
                </c:pt>
                <c:pt idx="2">
                  <c:v>$500-999mn</c:v>
                </c:pt>
                <c:pt idx="3">
                  <c:v>$1-1.9bn</c:v>
                </c:pt>
                <c:pt idx="4">
                  <c:v>$2bn or More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 formatCode="0.0%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40256"/>
        <c:axId val="71471104"/>
      </c:barChart>
      <c:catAx>
        <c:axId val="71440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Fund</a:t>
                </a:r>
                <a:r>
                  <a:rPr lang="en-US" baseline="0"/>
                  <a:t> Size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1471104"/>
        <c:crosses val="autoZero"/>
        <c:auto val="0"/>
        <c:lblAlgn val="ctr"/>
        <c:lblOffset val="100"/>
        <c:noMultiLvlLbl val="0"/>
      </c:catAx>
      <c:valAx>
        <c:axId val="71471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Investment 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Period </a:t>
                </a:r>
                <a:r>
                  <a:rPr lang="en-US" baseline="0" dirty="0" smtClean="0"/>
                  <a:t> Management  Fee</a:t>
                </a:r>
                <a:endParaRPr lang="en-US" dirty="0"/>
              </a:p>
            </c:rich>
          </c:tx>
          <c:overlay val="0"/>
        </c:title>
        <c:numFmt formatCode="0.0%" sourceLinked="0"/>
        <c:majorTickMark val="out"/>
        <c:minorTickMark val="none"/>
        <c:tickLblPos val="nextTo"/>
        <c:crossAx val="71440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0.95752</cdr:y>
    </cdr:from>
    <cdr:to>
      <cdr:x>0.37179</cdr:x>
      <cdr:y>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4114799"/>
          <a:ext cx="3059683" cy="18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i="1" dirty="0">
              <a:solidFill>
                <a:srgbClr val="51626F"/>
              </a:solidFill>
            </a:rPr>
            <a:t>Source: </a:t>
          </a:r>
          <a:r>
            <a:rPr lang="en-US" sz="700" i="1" dirty="0" err="1">
              <a:solidFill>
                <a:srgbClr val="51626F"/>
              </a:solidFill>
            </a:rPr>
            <a:t>Prequin</a:t>
          </a:r>
          <a:r>
            <a:rPr lang="en-US" sz="700" i="1" dirty="0">
              <a:solidFill>
                <a:srgbClr val="51626F"/>
              </a:solidFill>
            </a:rPr>
            <a:t> Co-Investment</a:t>
          </a:r>
          <a:r>
            <a:rPr lang="en-US" sz="700" i="1" baseline="0" dirty="0">
              <a:solidFill>
                <a:srgbClr val="51626F"/>
              </a:solidFill>
            </a:rPr>
            <a:t> Survey, September 2015</a:t>
          </a:r>
          <a:endParaRPr lang="en-US" sz="700" i="1" dirty="0">
            <a:solidFill>
              <a:srgbClr val="51626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0.96552</cdr:y>
    </cdr:from>
    <cdr:to>
      <cdr:x>0.37179</cdr:x>
      <cdr:y>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4267200"/>
          <a:ext cx="3059683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700" i="1" dirty="0">
              <a:solidFill>
                <a:srgbClr val="51626F"/>
              </a:solidFill>
            </a:rPr>
            <a:t>Source: 2016 </a:t>
          </a:r>
          <a:r>
            <a:rPr lang="en-US" sz="700" i="1" dirty="0" err="1">
              <a:solidFill>
                <a:srgbClr val="51626F"/>
              </a:solidFill>
            </a:rPr>
            <a:t>Prequin</a:t>
          </a:r>
          <a:r>
            <a:rPr lang="en-US" sz="700" i="1" dirty="0">
              <a:solidFill>
                <a:srgbClr val="51626F"/>
              </a:solidFill>
            </a:rPr>
            <a:t> Private Capital Fund </a:t>
          </a:r>
          <a:r>
            <a:rPr lang="en-US" sz="700" i="1" dirty="0" smtClean="0">
              <a:solidFill>
                <a:srgbClr val="51626F"/>
              </a:solidFill>
            </a:rPr>
            <a:t>Terms Advisor</a:t>
          </a:r>
          <a:endParaRPr lang="en-US" sz="700" i="1" dirty="0">
            <a:solidFill>
              <a:srgbClr val="51626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209800" y="231775"/>
            <a:ext cx="60960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03200" y="6402388"/>
            <a:ext cx="3759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+mn-lt"/>
              </a:defRPr>
            </a:lvl1pPr>
          </a:lstStyle>
          <a:p>
            <a:pPr>
              <a:defRPr/>
            </a:pPr>
            <a:fld id="{5C909FF3-33E5-4729-ACEB-A04B407C6FCE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400800"/>
            <a:ext cx="376078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61D0E91A-24E4-41B6-9E66-3D80AC636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0"/>
            <a:ext cx="1366838" cy="609600"/>
          </a:xfrm>
          <a:prstGeom prst="rect">
            <a:avLst/>
          </a:prstGeom>
          <a:solidFill>
            <a:srgbClr val="5162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280988"/>
            <a:ext cx="118427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1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EA4D81-C58D-42A9-AB2B-C9419FA83EC7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DF5EF3-D2CA-4F49-AD3F-80BF514BD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E:\MKTG\Events\All Events\2016\7 July 2016\6 July 16 - IM Conference\Pack\IM conf image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1" r="7692" b="10095"/>
          <a:stretch/>
        </p:blipFill>
        <p:spPr bwMode="auto">
          <a:xfrm>
            <a:off x="0" y="747715"/>
            <a:ext cx="9144000" cy="318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6578600"/>
            <a:ext cx="4495800" cy="203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" dirty="0">
                <a:solidFill>
                  <a:srgbClr val="51626F"/>
                </a:solidFill>
                <a:latin typeface="Arial" pitchFamily="34" charset="0"/>
                <a:cs typeface="Arial" pitchFamily="34" charset="0"/>
              </a:rPr>
              <a:t>© Copyright 2016 by K&amp;L Gates LLP. All rights reserved.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38200" y="0"/>
            <a:ext cx="2389188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Freeform 22"/>
          <p:cNvSpPr>
            <a:spLocks/>
          </p:cNvSpPr>
          <p:nvPr userDrawn="1"/>
        </p:nvSpPr>
        <p:spPr bwMode="auto">
          <a:xfrm>
            <a:off x="1076325" y="931863"/>
            <a:ext cx="207963" cy="263525"/>
          </a:xfrm>
          <a:custGeom>
            <a:avLst/>
            <a:gdLst>
              <a:gd name="T0" fmla="*/ 9477543 w 799"/>
              <a:gd name="T1" fmla="*/ 29685086 h 1009"/>
              <a:gd name="T2" fmla="*/ 9477543 w 799"/>
              <a:gd name="T3" fmla="*/ 0 h 1009"/>
              <a:gd name="T4" fmla="*/ 0 w 799"/>
              <a:gd name="T5" fmla="*/ 0 h 1009"/>
              <a:gd name="T6" fmla="*/ 0 w 799"/>
              <a:gd name="T7" fmla="*/ 68540789 h 1009"/>
              <a:gd name="T8" fmla="*/ 9477543 w 799"/>
              <a:gd name="T9" fmla="*/ 68540789 h 1009"/>
              <a:gd name="T10" fmla="*/ 9477543 w 799"/>
              <a:gd name="T11" fmla="*/ 39942450 h 1009"/>
              <a:gd name="T12" fmla="*/ 13133163 w 799"/>
              <a:gd name="T13" fmla="*/ 36614043 h 1009"/>
              <a:gd name="T14" fmla="*/ 41430186 w 799"/>
              <a:gd name="T15" fmla="*/ 68540789 h 1009"/>
              <a:gd name="T16" fmla="*/ 54089380 w 799"/>
              <a:gd name="T17" fmla="*/ 68540789 h 1009"/>
              <a:gd name="T18" fmla="*/ 19699744 w 799"/>
              <a:gd name="T19" fmla="*/ 30839999 h 1009"/>
              <a:gd name="T20" fmla="*/ 53412394 w 799"/>
              <a:gd name="T21" fmla="*/ 0 h 1009"/>
              <a:gd name="T22" fmla="*/ 41294841 w 799"/>
              <a:gd name="T23" fmla="*/ 0 h 1009"/>
              <a:gd name="T24" fmla="*/ 9477543 w 799"/>
              <a:gd name="T25" fmla="*/ 29685086 h 10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9" h="1009">
                <a:moveTo>
                  <a:pt x="140" y="437"/>
                </a:moveTo>
                <a:lnTo>
                  <a:pt x="140" y="0"/>
                </a:lnTo>
                <a:lnTo>
                  <a:pt x="0" y="0"/>
                </a:lnTo>
                <a:lnTo>
                  <a:pt x="0" y="1009"/>
                </a:lnTo>
                <a:lnTo>
                  <a:pt x="140" y="1009"/>
                </a:lnTo>
                <a:lnTo>
                  <a:pt x="140" y="588"/>
                </a:lnTo>
                <a:lnTo>
                  <a:pt x="194" y="539"/>
                </a:lnTo>
                <a:lnTo>
                  <a:pt x="612" y="1009"/>
                </a:lnTo>
                <a:lnTo>
                  <a:pt x="799" y="1009"/>
                </a:lnTo>
                <a:lnTo>
                  <a:pt x="291" y="454"/>
                </a:lnTo>
                <a:lnTo>
                  <a:pt x="789" y="0"/>
                </a:lnTo>
                <a:lnTo>
                  <a:pt x="610" y="0"/>
                </a:lnTo>
                <a:lnTo>
                  <a:pt x="140" y="4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Freeform 23"/>
          <p:cNvSpPr>
            <a:spLocks noEditPoints="1"/>
          </p:cNvSpPr>
          <p:nvPr userDrawn="1"/>
        </p:nvSpPr>
        <p:spPr bwMode="auto">
          <a:xfrm>
            <a:off x="1296988" y="927100"/>
            <a:ext cx="250825" cy="273050"/>
          </a:xfrm>
          <a:custGeom>
            <a:avLst/>
            <a:gdLst>
              <a:gd name="T0" fmla="*/ 43446210 w 408"/>
              <a:gd name="T1" fmla="*/ 32792385 h 445"/>
              <a:gd name="T2" fmla="*/ 63091094 w 408"/>
              <a:gd name="T3" fmla="*/ 15830764 h 445"/>
              <a:gd name="T4" fmla="*/ 83870224 w 408"/>
              <a:gd name="T5" fmla="*/ 33545880 h 445"/>
              <a:gd name="T6" fmla="*/ 62713627 w 408"/>
              <a:gd name="T7" fmla="*/ 58046135 h 445"/>
              <a:gd name="T8" fmla="*/ 59691432 w 408"/>
              <a:gd name="T9" fmla="*/ 59930487 h 445"/>
              <a:gd name="T10" fmla="*/ 54024508 w 408"/>
              <a:gd name="T11" fmla="*/ 53145961 h 445"/>
              <a:gd name="T12" fmla="*/ 43446210 w 408"/>
              <a:gd name="T13" fmla="*/ 32792385 h 445"/>
              <a:gd name="T14" fmla="*/ 122405059 w 408"/>
              <a:gd name="T15" fmla="*/ 128530464 h 445"/>
              <a:gd name="T16" fmla="*/ 143939123 w 408"/>
              <a:gd name="T17" fmla="*/ 105537813 h 445"/>
              <a:gd name="T18" fmla="*/ 129960547 w 408"/>
              <a:gd name="T19" fmla="*/ 92345510 h 445"/>
              <a:gd name="T20" fmla="*/ 91425713 w 408"/>
              <a:gd name="T21" fmla="*/ 131168925 h 445"/>
              <a:gd name="T22" fmla="*/ 91425713 w 408"/>
              <a:gd name="T23" fmla="*/ 131168925 h 445"/>
              <a:gd name="T24" fmla="*/ 53646426 w 408"/>
              <a:gd name="T25" fmla="*/ 149637536 h 445"/>
              <a:gd name="T26" fmla="*/ 20778515 w 408"/>
              <a:gd name="T27" fmla="*/ 120237721 h 445"/>
              <a:gd name="T28" fmla="*/ 52890878 w 408"/>
              <a:gd name="T29" fmla="*/ 86315093 h 445"/>
              <a:gd name="T30" fmla="*/ 55157524 w 408"/>
              <a:gd name="T31" fmla="*/ 84807489 h 445"/>
              <a:gd name="T32" fmla="*/ 83114061 w 408"/>
              <a:gd name="T33" fmla="*/ 115714908 h 445"/>
              <a:gd name="T34" fmla="*/ 97470718 w 408"/>
              <a:gd name="T35" fmla="*/ 101391749 h 445"/>
              <a:gd name="T36" fmla="*/ 72158295 w 408"/>
              <a:gd name="T37" fmla="*/ 73499538 h 445"/>
              <a:gd name="T38" fmla="*/ 104648739 w 408"/>
              <a:gd name="T39" fmla="*/ 33545880 h 445"/>
              <a:gd name="T40" fmla="*/ 63469176 w 408"/>
              <a:gd name="T41" fmla="*/ 0 h 445"/>
              <a:gd name="T42" fmla="*/ 22667695 w 408"/>
              <a:gd name="T43" fmla="*/ 35430845 h 445"/>
              <a:gd name="T44" fmla="*/ 42312579 w 408"/>
              <a:gd name="T45" fmla="*/ 70484329 h 445"/>
              <a:gd name="T46" fmla="*/ 31356814 w 408"/>
              <a:gd name="T47" fmla="*/ 77645602 h 445"/>
              <a:gd name="T48" fmla="*/ 0 w 408"/>
              <a:gd name="T49" fmla="*/ 120237721 h 445"/>
              <a:gd name="T50" fmla="*/ 54401975 w 408"/>
              <a:gd name="T51" fmla="*/ 167730013 h 445"/>
              <a:gd name="T52" fmla="*/ 107670935 w 408"/>
              <a:gd name="T53" fmla="*/ 142476263 h 445"/>
              <a:gd name="T54" fmla="*/ 126938352 w 408"/>
              <a:gd name="T55" fmla="*/ 164337443 h 445"/>
              <a:gd name="T56" fmla="*/ 154139340 w 408"/>
              <a:gd name="T57" fmla="*/ 164337443 h 445"/>
              <a:gd name="T58" fmla="*/ 122405059 w 408"/>
              <a:gd name="T59" fmla="*/ 128530464 h 4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08" h="445">
                <a:moveTo>
                  <a:pt x="115" y="87"/>
                </a:moveTo>
                <a:cubicBezTo>
                  <a:pt x="115" y="60"/>
                  <a:pt x="139" y="42"/>
                  <a:pt x="167" y="42"/>
                </a:cubicBezTo>
                <a:cubicBezTo>
                  <a:pt x="198" y="42"/>
                  <a:pt x="222" y="59"/>
                  <a:pt x="222" y="89"/>
                </a:cubicBezTo>
                <a:cubicBezTo>
                  <a:pt x="222" y="120"/>
                  <a:pt x="190" y="137"/>
                  <a:pt x="166" y="154"/>
                </a:cubicBezTo>
                <a:cubicBezTo>
                  <a:pt x="158" y="159"/>
                  <a:pt x="158" y="159"/>
                  <a:pt x="158" y="159"/>
                </a:cubicBezTo>
                <a:cubicBezTo>
                  <a:pt x="143" y="141"/>
                  <a:pt x="143" y="141"/>
                  <a:pt x="143" y="141"/>
                </a:cubicBezTo>
                <a:cubicBezTo>
                  <a:pt x="129" y="125"/>
                  <a:pt x="115" y="109"/>
                  <a:pt x="115" y="87"/>
                </a:cubicBezTo>
                <a:moveTo>
                  <a:pt x="324" y="341"/>
                </a:moveTo>
                <a:cubicBezTo>
                  <a:pt x="381" y="280"/>
                  <a:pt x="381" y="280"/>
                  <a:pt x="381" y="280"/>
                </a:cubicBezTo>
                <a:cubicBezTo>
                  <a:pt x="344" y="245"/>
                  <a:pt x="344" y="245"/>
                  <a:pt x="344" y="245"/>
                </a:cubicBezTo>
                <a:cubicBezTo>
                  <a:pt x="242" y="348"/>
                  <a:pt x="242" y="348"/>
                  <a:pt x="242" y="348"/>
                </a:cubicBezTo>
                <a:cubicBezTo>
                  <a:pt x="242" y="348"/>
                  <a:pt x="242" y="348"/>
                  <a:pt x="242" y="348"/>
                </a:cubicBezTo>
                <a:cubicBezTo>
                  <a:pt x="214" y="372"/>
                  <a:pt x="182" y="397"/>
                  <a:pt x="142" y="397"/>
                </a:cubicBezTo>
                <a:cubicBezTo>
                  <a:pt x="97" y="397"/>
                  <a:pt x="55" y="359"/>
                  <a:pt x="55" y="319"/>
                </a:cubicBezTo>
                <a:cubicBezTo>
                  <a:pt x="55" y="278"/>
                  <a:pt x="108" y="249"/>
                  <a:pt x="140" y="229"/>
                </a:cubicBezTo>
                <a:cubicBezTo>
                  <a:pt x="146" y="225"/>
                  <a:pt x="146" y="225"/>
                  <a:pt x="146" y="225"/>
                </a:cubicBezTo>
                <a:cubicBezTo>
                  <a:pt x="220" y="307"/>
                  <a:pt x="220" y="307"/>
                  <a:pt x="220" y="307"/>
                </a:cubicBezTo>
                <a:cubicBezTo>
                  <a:pt x="258" y="269"/>
                  <a:pt x="258" y="269"/>
                  <a:pt x="258" y="269"/>
                </a:cubicBezTo>
                <a:cubicBezTo>
                  <a:pt x="191" y="195"/>
                  <a:pt x="191" y="195"/>
                  <a:pt x="191" y="195"/>
                </a:cubicBezTo>
                <a:cubicBezTo>
                  <a:pt x="231" y="169"/>
                  <a:pt x="277" y="137"/>
                  <a:pt x="277" y="89"/>
                </a:cubicBezTo>
                <a:cubicBezTo>
                  <a:pt x="277" y="33"/>
                  <a:pt x="226" y="0"/>
                  <a:pt x="168" y="0"/>
                </a:cubicBezTo>
                <a:cubicBezTo>
                  <a:pt x="107" y="0"/>
                  <a:pt x="60" y="35"/>
                  <a:pt x="60" y="94"/>
                </a:cubicBezTo>
                <a:cubicBezTo>
                  <a:pt x="60" y="130"/>
                  <a:pt x="85" y="161"/>
                  <a:pt x="112" y="187"/>
                </a:cubicBezTo>
                <a:cubicBezTo>
                  <a:pt x="83" y="206"/>
                  <a:pt x="83" y="206"/>
                  <a:pt x="83" y="206"/>
                </a:cubicBezTo>
                <a:cubicBezTo>
                  <a:pt x="38" y="236"/>
                  <a:pt x="0" y="265"/>
                  <a:pt x="0" y="319"/>
                </a:cubicBezTo>
                <a:cubicBezTo>
                  <a:pt x="0" y="393"/>
                  <a:pt x="66" y="445"/>
                  <a:pt x="144" y="445"/>
                </a:cubicBezTo>
                <a:cubicBezTo>
                  <a:pt x="199" y="445"/>
                  <a:pt x="249" y="416"/>
                  <a:pt x="285" y="378"/>
                </a:cubicBezTo>
                <a:cubicBezTo>
                  <a:pt x="336" y="436"/>
                  <a:pt x="336" y="436"/>
                  <a:pt x="336" y="436"/>
                </a:cubicBezTo>
                <a:cubicBezTo>
                  <a:pt x="408" y="436"/>
                  <a:pt x="408" y="436"/>
                  <a:pt x="408" y="436"/>
                </a:cubicBezTo>
                <a:lnTo>
                  <a:pt x="324" y="3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Freeform 24"/>
          <p:cNvSpPr>
            <a:spLocks/>
          </p:cNvSpPr>
          <p:nvPr userDrawn="1"/>
        </p:nvSpPr>
        <p:spPr bwMode="auto">
          <a:xfrm>
            <a:off x="1593850" y="931863"/>
            <a:ext cx="123825" cy="263525"/>
          </a:xfrm>
          <a:custGeom>
            <a:avLst/>
            <a:gdLst>
              <a:gd name="T0" fmla="*/ 9288960 w 475"/>
              <a:gd name="T1" fmla="*/ 0 h 1009"/>
              <a:gd name="T2" fmla="*/ 0 w 475"/>
              <a:gd name="T3" fmla="*/ 0 h 1009"/>
              <a:gd name="T4" fmla="*/ 0 w 475"/>
              <a:gd name="T5" fmla="*/ 68540789 h 1009"/>
              <a:gd name="T6" fmla="*/ 32205970 w 475"/>
              <a:gd name="T7" fmla="*/ 68540789 h 1009"/>
              <a:gd name="T8" fmla="*/ 32205970 w 475"/>
              <a:gd name="T9" fmla="*/ 60660895 h 1009"/>
              <a:gd name="T10" fmla="*/ 9288960 w 475"/>
              <a:gd name="T11" fmla="*/ 60660895 h 1009"/>
              <a:gd name="T12" fmla="*/ 9288960 w 475"/>
              <a:gd name="T13" fmla="*/ 0 h 10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75" h="1009">
                <a:moveTo>
                  <a:pt x="137" y="0"/>
                </a:moveTo>
                <a:lnTo>
                  <a:pt x="0" y="0"/>
                </a:lnTo>
                <a:lnTo>
                  <a:pt x="0" y="1009"/>
                </a:lnTo>
                <a:lnTo>
                  <a:pt x="475" y="1009"/>
                </a:lnTo>
                <a:lnTo>
                  <a:pt x="475" y="893"/>
                </a:lnTo>
                <a:lnTo>
                  <a:pt x="137" y="893"/>
                </a:lnTo>
                <a:lnTo>
                  <a:pt x="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Freeform 25"/>
          <p:cNvSpPr>
            <a:spLocks/>
          </p:cNvSpPr>
          <p:nvPr userDrawn="1"/>
        </p:nvSpPr>
        <p:spPr bwMode="auto">
          <a:xfrm>
            <a:off x="1830388" y="925513"/>
            <a:ext cx="282575" cy="273050"/>
          </a:xfrm>
          <a:custGeom>
            <a:avLst/>
            <a:gdLst>
              <a:gd name="T0" fmla="*/ 103234682 w 459"/>
              <a:gd name="T1" fmla="*/ 83299885 h 445"/>
              <a:gd name="T2" fmla="*/ 103234682 w 459"/>
              <a:gd name="T3" fmla="*/ 101391749 h 445"/>
              <a:gd name="T4" fmla="*/ 148990901 w 459"/>
              <a:gd name="T5" fmla="*/ 101391749 h 445"/>
              <a:gd name="T6" fmla="*/ 90755826 w 459"/>
              <a:gd name="T7" fmla="*/ 149260788 h 445"/>
              <a:gd name="T8" fmla="*/ 21932499 w 459"/>
              <a:gd name="T9" fmla="*/ 83676633 h 445"/>
              <a:gd name="T10" fmla="*/ 92646431 w 459"/>
              <a:gd name="T11" fmla="*/ 18469225 h 445"/>
              <a:gd name="T12" fmla="*/ 148612903 w 459"/>
              <a:gd name="T13" fmla="*/ 44476470 h 445"/>
              <a:gd name="T14" fmla="*/ 164116974 w 459"/>
              <a:gd name="T15" fmla="*/ 31284780 h 445"/>
              <a:gd name="T16" fmla="*/ 91890435 w 459"/>
              <a:gd name="T17" fmla="*/ 0 h 445"/>
              <a:gd name="T18" fmla="*/ 0 w 459"/>
              <a:gd name="T19" fmla="*/ 84430128 h 445"/>
              <a:gd name="T20" fmla="*/ 89621216 w 459"/>
              <a:gd name="T21" fmla="*/ 167730013 h 445"/>
              <a:gd name="T22" fmla="*/ 173570616 w 459"/>
              <a:gd name="T23" fmla="*/ 89707049 h 445"/>
              <a:gd name="T24" fmla="*/ 173570616 w 459"/>
              <a:gd name="T25" fmla="*/ 83299885 h 445"/>
              <a:gd name="T26" fmla="*/ 103234682 w 459"/>
              <a:gd name="T27" fmla="*/ 83299885 h 4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59" h="445">
                <a:moveTo>
                  <a:pt x="273" y="221"/>
                </a:moveTo>
                <a:cubicBezTo>
                  <a:pt x="273" y="269"/>
                  <a:pt x="273" y="269"/>
                  <a:pt x="273" y="269"/>
                </a:cubicBezTo>
                <a:cubicBezTo>
                  <a:pt x="394" y="269"/>
                  <a:pt x="394" y="269"/>
                  <a:pt x="394" y="269"/>
                </a:cubicBezTo>
                <a:cubicBezTo>
                  <a:pt x="391" y="339"/>
                  <a:pt x="313" y="396"/>
                  <a:pt x="240" y="396"/>
                </a:cubicBezTo>
                <a:cubicBezTo>
                  <a:pt x="139" y="396"/>
                  <a:pt x="58" y="311"/>
                  <a:pt x="58" y="222"/>
                </a:cubicBezTo>
                <a:cubicBezTo>
                  <a:pt x="58" y="126"/>
                  <a:pt x="140" y="49"/>
                  <a:pt x="245" y="49"/>
                </a:cubicBezTo>
                <a:cubicBezTo>
                  <a:pt x="303" y="49"/>
                  <a:pt x="359" y="77"/>
                  <a:pt x="393" y="118"/>
                </a:cubicBezTo>
                <a:cubicBezTo>
                  <a:pt x="434" y="83"/>
                  <a:pt x="434" y="83"/>
                  <a:pt x="434" y="83"/>
                </a:cubicBezTo>
                <a:cubicBezTo>
                  <a:pt x="388" y="30"/>
                  <a:pt x="316" y="0"/>
                  <a:pt x="243" y="0"/>
                </a:cubicBezTo>
                <a:cubicBezTo>
                  <a:pt x="108" y="0"/>
                  <a:pt x="0" y="101"/>
                  <a:pt x="0" y="224"/>
                </a:cubicBezTo>
                <a:cubicBezTo>
                  <a:pt x="0" y="342"/>
                  <a:pt x="105" y="445"/>
                  <a:pt x="237" y="445"/>
                </a:cubicBezTo>
                <a:cubicBezTo>
                  <a:pt x="368" y="445"/>
                  <a:pt x="459" y="355"/>
                  <a:pt x="459" y="238"/>
                </a:cubicBezTo>
                <a:cubicBezTo>
                  <a:pt x="459" y="221"/>
                  <a:pt x="459" y="221"/>
                  <a:pt x="459" y="221"/>
                </a:cubicBezTo>
                <a:lnTo>
                  <a:pt x="273" y="2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120900" y="920750"/>
            <a:ext cx="279400" cy="273050"/>
          </a:xfrm>
          <a:custGeom>
            <a:avLst/>
            <a:gdLst>
              <a:gd name="T0" fmla="*/ 72669542 w 1072"/>
              <a:gd name="T1" fmla="*/ 71017941 h 1051"/>
              <a:gd name="T2" fmla="*/ 35860156 w 1072"/>
              <a:gd name="T3" fmla="*/ 0 h 1051"/>
              <a:gd name="T4" fmla="*/ 0 w 1072"/>
              <a:gd name="T5" fmla="*/ 71017941 h 1051"/>
              <a:gd name="T6" fmla="*/ 11049592 w 1072"/>
              <a:gd name="T7" fmla="*/ 71017941 h 1051"/>
              <a:gd name="T8" fmla="*/ 36809386 w 1072"/>
              <a:gd name="T9" fmla="*/ 18649757 h 1051"/>
              <a:gd name="T10" fmla="*/ 50231533 w 1072"/>
              <a:gd name="T11" fmla="*/ 46151425 h 1051"/>
              <a:gd name="T12" fmla="*/ 31996252 w 1072"/>
              <a:gd name="T13" fmla="*/ 46151425 h 1051"/>
              <a:gd name="T14" fmla="*/ 28606963 w 1072"/>
              <a:gd name="T15" fmla="*/ 53922309 h 1051"/>
              <a:gd name="T16" fmla="*/ 54095437 w 1072"/>
              <a:gd name="T17" fmla="*/ 53922309 h 1051"/>
              <a:gd name="T18" fmla="*/ 62568919 w 1072"/>
              <a:gd name="T19" fmla="*/ 71017941 h 1051"/>
              <a:gd name="T20" fmla="*/ 72669542 w 1072"/>
              <a:gd name="T21" fmla="*/ 71017941 h 10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72" h="1051">
                <a:moveTo>
                  <a:pt x="1072" y="1051"/>
                </a:moveTo>
                <a:lnTo>
                  <a:pt x="529" y="0"/>
                </a:lnTo>
                <a:lnTo>
                  <a:pt x="0" y="1051"/>
                </a:lnTo>
                <a:lnTo>
                  <a:pt x="163" y="1051"/>
                </a:lnTo>
                <a:lnTo>
                  <a:pt x="543" y="276"/>
                </a:lnTo>
                <a:lnTo>
                  <a:pt x="741" y="683"/>
                </a:lnTo>
                <a:lnTo>
                  <a:pt x="472" y="683"/>
                </a:lnTo>
                <a:lnTo>
                  <a:pt x="422" y="798"/>
                </a:lnTo>
                <a:lnTo>
                  <a:pt x="798" y="798"/>
                </a:lnTo>
                <a:lnTo>
                  <a:pt x="923" y="1051"/>
                </a:lnTo>
                <a:lnTo>
                  <a:pt x="1072" y="10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Freeform 12"/>
          <p:cNvSpPr>
            <a:spLocks/>
          </p:cNvSpPr>
          <p:nvPr userDrawn="1"/>
        </p:nvSpPr>
        <p:spPr bwMode="auto">
          <a:xfrm>
            <a:off x="2382838" y="930275"/>
            <a:ext cx="173037" cy="263525"/>
          </a:xfrm>
          <a:custGeom>
            <a:avLst/>
            <a:gdLst>
              <a:gd name="T0" fmla="*/ 27165510 w 666"/>
              <a:gd name="T1" fmla="*/ 7879894 h 1009"/>
              <a:gd name="T2" fmla="*/ 45005469 w 666"/>
              <a:gd name="T3" fmla="*/ 7879894 h 1009"/>
              <a:gd name="T4" fmla="*/ 45005469 w 666"/>
              <a:gd name="T5" fmla="*/ 0 h 1009"/>
              <a:gd name="T6" fmla="*/ 0 w 666"/>
              <a:gd name="T7" fmla="*/ 0 h 1009"/>
              <a:gd name="T8" fmla="*/ 0 w 666"/>
              <a:gd name="T9" fmla="*/ 7879894 h 1009"/>
              <a:gd name="T10" fmla="*/ 17907511 w 666"/>
              <a:gd name="T11" fmla="*/ 7879894 h 1009"/>
              <a:gd name="T12" fmla="*/ 17907511 w 666"/>
              <a:gd name="T13" fmla="*/ 68540789 h 1009"/>
              <a:gd name="T14" fmla="*/ 27165510 w 666"/>
              <a:gd name="T15" fmla="*/ 68540789 h 1009"/>
              <a:gd name="T16" fmla="*/ 27165510 w 666"/>
              <a:gd name="T17" fmla="*/ 7879894 h 10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6" h="1009">
                <a:moveTo>
                  <a:pt x="402" y="116"/>
                </a:moveTo>
                <a:lnTo>
                  <a:pt x="666" y="116"/>
                </a:lnTo>
                <a:lnTo>
                  <a:pt x="666" y="0"/>
                </a:lnTo>
                <a:lnTo>
                  <a:pt x="0" y="0"/>
                </a:lnTo>
                <a:lnTo>
                  <a:pt x="0" y="116"/>
                </a:lnTo>
                <a:lnTo>
                  <a:pt x="265" y="116"/>
                </a:lnTo>
                <a:lnTo>
                  <a:pt x="265" y="1009"/>
                </a:lnTo>
                <a:lnTo>
                  <a:pt x="402" y="1009"/>
                </a:lnTo>
                <a:lnTo>
                  <a:pt x="402" y="1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 userDrawn="1"/>
        </p:nvSpPr>
        <p:spPr bwMode="auto">
          <a:xfrm>
            <a:off x="2605088" y="930275"/>
            <a:ext cx="155575" cy="263525"/>
          </a:xfrm>
          <a:custGeom>
            <a:avLst/>
            <a:gdLst>
              <a:gd name="T0" fmla="*/ 0 w 595"/>
              <a:gd name="T1" fmla="*/ 68540789 h 1009"/>
              <a:gd name="T2" fmla="*/ 40463881 w 595"/>
              <a:gd name="T3" fmla="*/ 68540789 h 1009"/>
              <a:gd name="T4" fmla="*/ 40463881 w 595"/>
              <a:gd name="T5" fmla="*/ 60660895 h 1009"/>
              <a:gd name="T6" fmla="*/ 9520929 w 595"/>
              <a:gd name="T7" fmla="*/ 60660895 h 1009"/>
              <a:gd name="T8" fmla="*/ 9520929 w 595"/>
              <a:gd name="T9" fmla="*/ 38515916 h 1009"/>
              <a:gd name="T10" fmla="*/ 39715814 w 595"/>
              <a:gd name="T11" fmla="*/ 38515916 h 1009"/>
              <a:gd name="T12" fmla="*/ 39715814 w 595"/>
              <a:gd name="T13" fmla="*/ 30839999 h 1009"/>
              <a:gd name="T14" fmla="*/ 9520929 w 595"/>
              <a:gd name="T15" fmla="*/ 30839999 h 1009"/>
              <a:gd name="T16" fmla="*/ 9520929 w 595"/>
              <a:gd name="T17" fmla="*/ 7879894 h 1009"/>
              <a:gd name="T18" fmla="*/ 40463881 w 595"/>
              <a:gd name="T19" fmla="*/ 7879894 h 1009"/>
              <a:gd name="T20" fmla="*/ 40463881 w 595"/>
              <a:gd name="T21" fmla="*/ 0 h 1009"/>
              <a:gd name="T22" fmla="*/ 0 w 595"/>
              <a:gd name="T23" fmla="*/ 0 h 1009"/>
              <a:gd name="T24" fmla="*/ 0 w 595"/>
              <a:gd name="T25" fmla="*/ 68540789 h 10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95" h="1009">
                <a:moveTo>
                  <a:pt x="0" y="1009"/>
                </a:moveTo>
                <a:lnTo>
                  <a:pt x="595" y="1009"/>
                </a:lnTo>
                <a:lnTo>
                  <a:pt x="595" y="893"/>
                </a:lnTo>
                <a:lnTo>
                  <a:pt x="140" y="893"/>
                </a:lnTo>
                <a:lnTo>
                  <a:pt x="140" y="567"/>
                </a:lnTo>
                <a:lnTo>
                  <a:pt x="584" y="567"/>
                </a:lnTo>
                <a:lnTo>
                  <a:pt x="584" y="454"/>
                </a:lnTo>
                <a:lnTo>
                  <a:pt x="140" y="454"/>
                </a:lnTo>
                <a:lnTo>
                  <a:pt x="140" y="116"/>
                </a:lnTo>
                <a:lnTo>
                  <a:pt x="595" y="116"/>
                </a:lnTo>
                <a:lnTo>
                  <a:pt x="595" y="0"/>
                </a:lnTo>
                <a:lnTo>
                  <a:pt x="0" y="0"/>
                </a:lnTo>
                <a:lnTo>
                  <a:pt x="0" y="100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Freeform 14"/>
          <p:cNvSpPr>
            <a:spLocks/>
          </p:cNvSpPr>
          <p:nvPr userDrawn="1"/>
        </p:nvSpPr>
        <p:spPr bwMode="auto">
          <a:xfrm>
            <a:off x="2806700" y="925513"/>
            <a:ext cx="180975" cy="273050"/>
          </a:xfrm>
          <a:custGeom>
            <a:avLst/>
            <a:gdLst>
              <a:gd name="T0" fmla="*/ 105558116 w 295"/>
              <a:gd name="T1" fmla="*/ 24499641 h 445"/>
              <a:gd name="T2" fmla="*/ 59941987 w 295"/>
              <a:gd name="T3" fmla="*/ 0 h 445"/>
              <a:gd name="T4" fmla="*/ 7916889 w 295"/>
              <a:gd name="T5" fmla="*/ 41461262 h 445"/>
              <a:gd name="T6" fmla="*/ 46370089 w 295"/>
              <a:gd name="T7" fmla="*/ 82169029 h 445"/>
              <a:gd name="T8" fmla="*/ 58434067 w 295"/>
              <a:gd name="T9" fmla="*/ 87068589 h 445"/>
              <a:gd name="T10" fmla="*/ 88970377 w 295"/>
              <a:gd name="T11" fmla="*/ 117599260 h 445"/>
              <a:gd name="T12" fmla="*/ 56548859 w 295"/>
              <a:gd name="T13" fmla="*/ 148884041 h 445"/>
              <a:gd name="T14" fmla="*/ 22242748 w 295"/>
              <a:gd name="T15" fmla="*/ 118353369 h 445"/>
              <a:gd name="T16" fmla="*/ 0 w 295"/>
              <a:gd name="T17" fmla="*/ 122499434 h 445"/>
              <a:gd name="T18" fmla="*/ 54664266 w 295"/>
              <a:gd name="T19" fmla="*/ 167730013 h 445"/>
              <a:gd name="T20" fmla="*/ 111213125 w 295"/>
              <a:gd name="T21" fmla="*/ 117599260 h 445"/>
              <a:gd name="T22" fmla="*/ 67104917 w 295"/>
              <a:gd name="T23" fmla="*/ 68976725 h 445"/>
              <a:gd name="T24" fmla="*/ 54664266 w 295"/>
              <a:gd name="T25" fmla="*/ 64830660 h 445"/>
              <a:gd name="T26" fmla="*/ 29782350 w 295"/>
              <a:gd name="T27" fmla="*/ 41461262 h 445"/>
              <a:gd name="T28" fmla="*/ 59564701 w 295"/>
              <a:gd name="T29" fmla="*/ 18845972 h 445"/>
              <a:gd name="T30" fmla="*/ 87839744 w 295"/>
              <a:gd name="T31" fmla="*/ 33922628 h 445"/>
              <a:gd name="T32" fmla="*/ 105558116 w 295"/>
              <a:gd name="T33" fmla="*/ 24499641 h 4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95" h="445">
                <a:moveTo>
                  <a:pt x="280" y="65"/>
                </a:moveTo>
                <a:cubicBezTo>
                  <a:pt x="254" y="23"/>
                  <a:pt x="211" y="0"/>
                  <a:pt x="159" y="0"/>
                </a:cubicBezTo>
                <a:cubicBezTo>
                  <a:pt x="88" y="0"/>
                  <a:pt x="21" y="41"/>
                  <a:pt x="21" y="110"/>
                </a:cubicBezTo>
                <a:cubicBezTo>
                  <a:pt x="21" y="170"/>
                  <a:pt x="69" y="198"/>
                  <a:pt x="123" y="218"/>
                </a:cubicBezTo>
                <a:cubicBezTo>
                  <a:pt x="155" y="231"/>
                  <a:pt x="155" y="231"/>
                  <a:pt x="155" y="231"/>
                </a:cubicBezTo>
                <a:cubicBezTo>
                  <a:pt x="196" y="246"/>
                  <a:pt x="236" y="266"/>
                  <a:pt x="236" y="312"/>
                </a:cubicBezTo>
                <a:cubicBezTo>
                  <a:pt x="236" y="356"/>
                  <a:pt x="200" y="395"/>
                  <a:pt x="150" y="395"/>
                </a:cubicBezTo>
                <a:cubicBezTo>
                  <a:pt x="99" y="395"/>
                  <a:pt x="58" y="361"/>
                  <a:pt x="59" y="314"/>
                </a:cubicBezTo>
                <a:cubicBezTo>
                  <a:pt x="0" y="325"/>
                  <a:pt x="0" y="325"/>
                  <a:pt x="0" y="325"/>
                </a:cubicBezTo>
                <a:cubicBezTo>
                  <a:pt x="10" y="394"/>
                  <a:pt x="69" y="445"/>
                  <a:pt x="145" y="445"/>
                </a:cubicBezTo>
                <a:cubicBezTo>
                  <a:pt x="229" y="445"/>
                  <a:pt x="295" y="389"/>
                  <a:pt x="295" y="312"/>
                </a:cubicBezTo>
                <a:cubicBezTo>
                  <a:pt x="295" y="241"/>
                  <a:pt x="245" y="207"/>
                  <a:pt x="178" y="183"/>
                </a:cubicBezTo>
                <a:cubicBezTo>
                  <a:pt x="145" y="172"/>
                  <a:pt x="145" y="172"/>
                  <a:pt x="145" y="172"/>
                </a:cubicBezTo>
                <a:cubicBezTo>
                  <a:pt x="115" y="161"/>
                  <a:pt x="79" y="144"/>
                  <a:pt x="79" y="110"/>
                </a:cubicBezTo>
                <a:cubicBezTo>
                  <a:pt x="79" y="73"/>
                  <a:pt x="120" y="50"/>
                  <a:pt x="158" y="50"/>
                </a:cubicBezTo>
                <a:cubicBezTo>
                  <a:pt x="193" y="50"/>
                  <a:pt x="216" y="64"/>
                  <a:pt x="233" y="90"/>
                </a:cubicBezTo>
                <a:lnTo>
                  <a:pt x="28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581400" y="5282739"/>
            <a:ext cx="5029200" cy="307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2573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4343400"/>
            <a:ext cx="5029200" cy="933450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0" kern="1200" cap="none" dirty="0">
                <a:solidFill>
                  <a:srgbClr val="E66E3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4038600"/>
            <a:ext cx="5029200" cy="3048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9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MKTG\Events\All Events\2016\7 July 2016\6 July 16 - IM Conference\Pack\IM conf image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4"/>
          <a:stretch/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90800"/>
            <a:ext cx="9161463" cy="1981200"/>
          </a:xfrm>
          <a:prstGeom prst="rect">
            <a:avLst/>
          </a:prstGeom>
          <a:solidFill>
            <a:srgbClr val="E66E32"/>
          </a:solidFill>
          <a:ln>
            <a:noFill/>
          </a:ln>
          <a:effectLst>
            <a:outerShdw blurRad="469900" dir="6300000" sx="97000" sy="97000" algn="ctr" rotWithShape="0">
              <a:sysClr val="windowText" lastClr="000000"/>
            </a:outer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51626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562"/>
            <a:ext cx="8229600" cy="655638"/>
          </a:xfrm>
        </p:spPr>
        <p:txBody>
          <a:bodyPr/>
          <a:lstStyle>
            <a:lvl1pPr algn="ctr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6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29"/>
          <p:cNvGrpSpPr>
            <a:grpSpLocks/>
          </p:cNvGrpSpPr>
          <p:nvPr userDrawn="1"/>
        </p:nvGrpSpPr>
        <p:grpSpPr bwMode="auto">
          <a:xfrm>
            <a:off x="1681163" y="3005138"/>
            <a:ext cx="5781675" cy="847725"/>
            <a:chOff x="1681161" y="3005347"/>
            <a:chExt cx="5781677" cy="847306"/>
          </a:xfrm>
        </p:grpSpPr>
        <p:sp>
          <p:nvSpPr>
            <p:cNvPr id="4" name="Freeform 7"/>
            <p:cNvSpPr>
              <a:spLocks/>
            </p:cNvSpPr>
            <p:nvPr userDrawn="1"/>
          </p:nvSpPr>
          <p:spPr bwMode="auto">
            <a:xfrm>
              <a:off x="1681161" y="3042322"/>
              <a:ext cx="628596" cy="793812"/>
            </a:xfrm>
            <a:custGeom>
              <a:avLst/>
              <a:gdLst>
                <a:gd name="T0" fmla="*/ 86651841 w 799"/>
                <a:gd name="T1" fmla="*/ 270479835 h 1009"/>
                <a:gd name="T2" fmla="*/ 86651841 w 799"/>
                <a:gd name="T3" fmla="*/ 0 h 1009"/>
                <a:gd name="T4" fmla="*/ 0 w 799"/>
                <a:gd name="T5" fmla="*/ 0 h 1009"/>
                <a:gd name="T6" fmla="*/ 0 w 799"/>
                <a:gd name="T7" fmla="*/ 624516840 h 1009"/>
                <a:gd name="T8" fmla="*/ 86651841 w 799"/>
                <a:gd name="T9" fmla="*/ 624516840 h 1009"/>
                <a:gd name="T10" fmla="*/ 86651841 w 799"/>
                <a:gd name="T11" fmla="*/ 363940380 h 1009"/>
                <a:gd name="T12" fmla="*/ 120074424 w 799"/>
                <a:gd name="T13" fmla="*/ 333611884 h 1009"/>
                <a:gd name="T14" fmla="*/ 378792422 w 799"/>
                <a:gd name="T15" fmla="*/ 624516840 h 1009"/>
                <a:gd name="T16" fmla="*/ 494534332 w 799"/>
                <a:gd name="T17" fmla="*/ 624516840 h 1009"/>
                <a:gd name="T18" fmla="*/ 180112029 w 799"/>
                <a:gd name="T19" fmla="*/ 281001581 h 1009"/>
                <a:gd name="T20" fmla="*/ 488345140 w 799"/>
                <a:gd name="T21" fmla="*/ 0 h 1009"/>
                <a:gd name="T22" fmla="*/ 377554111 w 799"/>
                <a:gd name="T23" fmla="*/ 0 h 1009"/>
                <a:gd name="T24" fmla="*/ 86651841 w 799"/>
                <a:gd name="T25" fmla="*/ 270479835 h 10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99" h="1009">
                  <a:moveTo>
                    <a:pt x="140" y="437"/>
                  </a:moveTo>
                  <a:lnTo>
                    <a:pt x="140" y="0"/>
                  </a:lnTo>
                  <a:lnTo>
                    <a:pt x="0" y="0"/>
                  </a:lnTo>
                  <a:lnTo>
                    <a:pt x="0" y="1009"/>
                  </a:lnTo>
                  <a:lnTo>
                    <a:pt x="140" y="1009"/>
                  </a:lnTo>
                  <a:lnTo>
                    <a:pt x="140" y="588"/>
                  </a:lnTo>
                  <a:lnTo>
                    <a:pt x="194" y="539"/>
                  </a:lnTo>
                  <a:lnTo>
                    <a:pt x="612" y="1009"/>
                  </a:lnTo>
                  <a:lnTo>
                    <a:pt x="799" y="1009"/>
                  </a:lnTo>
                  <a:lnTo>
                    <a:pt x="291" y="454"/>
                  </a:lnTo>
                  <a:lnTo>
                    <a:pt x="789" y="0"/>
                  </a:lnTo>
                  <a:lnTo>
                    <a:pt x="610" y="0"/>
                  </a:lnTo>
                  <a:lnTo>
                    <a:pt x="140" y="4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8"/>
            <p:cNvSpPr>
              <a:spLocks noEditPoints="1"/>
            </p:cNvSpPr>
            <p:nvPr userDrawn="1"/>
          </p:nvSpPr>
          <p:spPr bwMode="auto">
            <a:xfrm>
              <a:off x="2346736" y="3025801"/>
              <a:ext cx="758406" cy="826852"/>
            </a:xfrm>
            <a:custGeom>
              <a:avLst/>
              <a:gdLst>
                <a:gd name="T0" fmla="*/ 397356414 w 408"/>
                <a:gd name="T1" fmla="*/ 300368389 h 445"/>
                <a:gd name="T2" fmla="*/ 577031718 w 408"/>
                <a:gd name="T3" fmla="*/ 145005686 h 445"/>
                <a:gd name="T4" fmla="*/ 767071904 w 408"/>
                <a:gd name="T5" fmla="*/ 307273068 h 445"/>
                <a:gd name="T6" fmla="*/ 573576138 w 408"/>
                <a:gd name="T7" fmla="*/ 531688133 h 445"/>
                <a:gd name="T8" fmla="*/ 545933354 w 408"/>
                <a:gd name="T9" fmla="*/ 548949830 h 445"/>
                <a:gd name="T10" fmla="*/ 494105227 w 408"/>
                <a:gd name="T11" fmla="*/ 486804005 h 445"/>
                <a:gd name="T12" fmla="*/ 397356414 w 408"/>
                <a:gd name="T13" fmla="*/ 300368389 h 445"/>
                <a:gd name="T14" fmla="*/ 1119511351 w 408"/>
                <a:gd name="T15" fmla="*/ 1177307181 h 445"/>
                <a:gd name="T16" fmla="*/ 1316460838 w 408"/>
                <a:gd name="T17" fmla="*/ 966703332 h 445"/>
                <a:gd name="T18" fmla="*/ 1188615521 w 408"/>
                <a:gd name="T19" fmla="*/ 845865880 h 445"/>
                <a:gd name="T20" fmla="*/ 836177933 w 408"/>
                <a:gd name="T21" fmla="*/ 1201475415 h 445"/>
                <a:gd name="T22" fmla="*/ 836177933 w 408"/>
                <a:gd name="T23" fmla="*/ 1201475415 h 445"/>
                <a:gd name="T24" fmla="*/ 490649646 w 408"/>
                <a:gd name="T25" fmla="*/ 1370647476 h 445"/>
                <a:gd name="T26" fmla="*/ 190040186 w 408"/>
                <a:gd name="T27" fmla="*/ 1101351999 h 445"/>
                <a:gd name="T28" fmla="*/ 483738486 w 408"/>
                <a:gd name="T29" fmla="*/ 790626592 h 445"/>
                <a:gd name="T30" fmla="*/ 504470109 w 408"/>
                <a:gd name="T31" fmla="*/ 776815376 h 445"/>
                <a:gd name="T32" fmla="*/ 760160743 w 408"/>
                <a:gd name="T33" fmla="*/ 1059922069 h 445"/>
                <a:gd name="T34" fmla="*/ 891461641 w 408"/>
                <a:gd name="T35" fmla="*/ 928725741 h 445"/>
                <a:gd name="T36" fmla="*/ 659958209 w 408"/>
                <a:gd name="T37" fmla="*/ 673239621 h 445"/>
                <a:gd name="T38" fmla="*/ 957112090 w 408"/>
                <a:gd name="T39" fmla="*/ 307273068 h 445"/>
                <a:gd name="T40" fmla="*/ 580487298 w 408"/>
                <a:gd name="T41" fmla="*/ 0 h 445"/>
                <a:gd name="T42" fmla="*/ 207316228 w 408"/>
                <a:gd name="T43" fmla="*/ 324536623 h 445"/>
                <a:gd name="T44" fmla="*/ 386991532 w 408"/>
                <a:gd name="T45" fmla="*/ 645620906 h 445"/>
                <a:gd name="T46" fmla="*/ 286788998 w 408"/>
                <a:gd name="T47" fmla="*/ 711217212 h 445"/>
                <a:gd name="T48" fmla="*/ 0 w 408"/>
                <a:gd name="T49" fmla="*/ 1101351999 h 445"/>
                <a:gd name="T50" fmla="*/ 497560807 w 408"/>
                <a:gd name="T51" fmla="*/ 1536369056 h 445"/>
                <a:gd name="T52" fmla="*/ 984754873 w 408"/>
                <a:gd name="T53" fmla="*/ 1305051170 h 445"/>
                <a:gd name="T54" fmla="*/ 1160974597 w 408"/>
                <a:gd name="T55" fmla="*/ 1505296144 h 445"/>
                <a:gd name="T56" fmla="*/ 1409754071 w 408"/>
                <a:gd name="T57" fmla="*/ 1505296144 h 445"/>
                <a:gd name="T58" fmla="*/ 1119511351 w 408"/>
                <a:gd name="T59" fmla="*/ 1177307181 h 4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08" h="445">
                  <a:moveTo>
                    <a:pt x="115" y="87"/>
                  </a:moveTo>
                  <a:cubicBezTo>
                    <a:pt x="115" y="60"/>
                    <a:pt x="139" y="42"/>
                    <a:pt x="167" y="42"/>
                  </a:cubicBezTo>
                  <a:cubicBezTo>
                    <a:pt x="198" y="42"/>
                    <a:pt x="222" y="59"/>
                    <a:pt x="222" y="89"/>
                  </a:cubicBezTo>
                  <a:cubicBezTo>
                    <a:pt x="222" y="120"/>
                    <a:pt x="190" y="137"/>
                    <a:pt x="166" y="154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29" y="125"/>
                    <a:pt x="115" y="109"/>
                    <a:pt x="115" y="87"/>
                  </a:cubicBezTo>
                  <a:moveTo>
                    <a:pt x="324" y="341"/>
                  </a:moveTo>
                  <a:cubicBezTo>
                    <a:pt x="381" y="280"/>
                    <a:pt x="381" y="280"/>
                    <a:pt x="381" y="280"/>
                  </a:cubicBezTo>
                  <a:cubicBezTo>
                    <a:pt x="344" y="245"/>
                    <a:pt x="344" y="245"/>
                    <a:pt x="344" y="245"/>
                  </a:cubicBezTo>
                  <a:cubicBezTo>
                    <a:pt x="242" y="348"/>
                    <a:pt x="242" y="348"/>
                    <a:pt x="242" y="348"/>
                  </a:cubicBezTo>
                  <a:cubicBezTo>
                    <a:pt x="242" y="348"/>
                    <a:pt x="242" y="348"/>
                    <a:pt x="242" y="348"/>
                  </a:cubicBezTo>
                  <a:cubicBezTo>
                    <a:pt x="214" y="372"/>
                    <a:pt x="182" y="397"/>
                    <a:pt x="142" y="397"/>
                  </a:cubicBezTo>
                  <a:cubicBezTo>
                    <a:pt x="97" y="397"/>
                    <a:pt x="55" y="359"/>
                    <a:pt x="55" y="319"/>
                  </a:cubicBezTo>
                  <a:cubicBezTo>
                    <a:pt x="55" y="278"/>
                    <a:pt x="108" y="249"/>
                    <a:pt x="140" y="229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220" y="307"/>
                    <a:pt x="220" y="307"/>
                    <a:pt x="220" y="307"/>
                  </a:cubicBezTo>
                  <a:cubicBezTo>
                    <a:pt x="258" y="269"/>
                    <a:pt x="258" y="269"/>
                    <a:pt x="258" y="269"/>
                  </a:cubicBezTo>
                  <a:cubicBezTo>
                    <a:pt x="191" y="195"/>
                    <a:pt x="191" y="195"/>
                    <a:pt x="191" y="195"/>
                  </a:cubicBezTo>
                  <a:cubicBezTo>
                    <a:pt x="231" y="169"/>
                    <a:pt x="277" y="137"/>
                    <a:pt x="277" y="89"/>
                  </a:cubicBezTo>
                  <a:cubicBezTo>
                    <a:pt x="277" y="33"/>
                    <a:pt x="226" y="0"/>
                    <a:pt x="168" y="0"/>
                  </a:cubicBezTo>
                  <a:cubicBezTo>
                    <a:pt x="107" y="0"/>
                    <a:pt x="60" y="35"/>
                    <a:pt x="60" y="94"/>
                  </a:cubicBezTo>
                  <a:cubicBezTo>
                    <a:pt x="60" y="130"/>
                    <a:pt x="85" y="161"/>
                    <a:pt x="112" y="187"/>
                  </a:cubicBezTo>
                  <a:cubicBezTo>
                    <a:pt x="83" y="206"/>
                    <a:pt x="83" y="206"/>
                    <a:pt x="83" y="206"/>
                  </a:cubicBezTo>
                  <a:cubicBezTo>
                    <a:pt x="38" y="236"/>
                    <a:pt x="0" y="265"/>
                    <a:pt x="0" y="319"/>
                  </a:cubicBezTo>
                  <a:cubicBezTo>
                    <a:pt x="0" y="393"/>
                    <a:pt x="66" y="445"/>
                    <a:pt x="144" y="445"/>
                  </a:cubicBezTo>
                  <a:cubicBezTo>
                    <a:pt x="199" y="445"/>
                    <a:pt x="249" y="416"/>
                    <a:pt x="285" y="378"/>
                  </a:cubicBezTo>
                  <a:cubicBezTo>
                    <a:pt x="336" y="436"/>
                    <a:pt x="336" y="436"/>
                    <a:pt x="336" y="436"/>
                  </a:cubicBezTo>
                  <a:cubicBezTo>
                    <a:pt x="408" y="436"/>
                    <a:pt x="408" y="436"/>
                    <a:pt x="408" y="436"/>
                  </a:cubicBezTo>
                  <a:lnTo>
                    <a:pt x="324" y="3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3245968" y="3042322"/>
              <a:ext cx="373698" cy="793812"/>
            </a:xfrm>
            <a:custGeom>
              <a:avLst/>
              <a:gdLst>
                <a:gd name="T0" fmla="*/ 84795616 w 475"/>
                <a:gd name="T1" fmla="*/ 0 h 1009"/>
                <a:gd name="T2" fmla="*/ 0 w 475"/>
                <a:gd name="T3" fmla="*/ 0 h 1009"/>
                <a:gd name="T4" fmla="*/ 0 w 475"/>
                <a:gd name="T5" fmla="*/ 624516840 h 1009"/>
                <a:gd name="T6" fmla="*/ 294000411 w 475"/>
                <a:gd name="T7" fmla="*/ 624516840 h 1009"/>
                <a:gd name="T8" fmla="*/ 294000411 w 475"/>
                <a:gd name="T9" fmla="*/ 552718944 h 1009"/>
                <a:gd name="T10" fmla="*/ 84795616 w 475"/>
                <a:gd name="T11" fmla="*/ 552718944 h 1009"/>
                <a:gd name="T12" fmla="*/ 84795616 w 475"/>
                <a:gd name="T13" fmla="*/ 0 h 10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5" h="1009">
                  <a:moveTo>
                    <a:pt x="137" y="0"/>
                  </a:moveTo>
                  <a:lnTo>
                    <a:pt x="0" y="0"/>
                  </a:lnTo>
                  <a:lnTo>
                    <a:pt x="0" y="1009"/>
                  </a:lnTo>
                  <a:lnTo>
                    <a:pt x="475" y="1009"/>
                  </a:lnTo>
                  <a:lnTo>
                    <a:pt x="475" y="893"/>
                  </a:lnTo>
                  <a:lnTo>
                    <a:pt x="137" y="893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3961891" y="3021869"/>
              <a:ext cx="852814" cy="826852"/>
            </a:xfrm>
            <a:custGeom>
              <a:avLst/>
              <a:gdLst>
                <a:gd name="T0" fmla="*/ 942422641 w 459"/>
                <a:gd name="T1" fmla="*/ 763006019 h 445"/>
                <a:gd name="T2" fmla="*/ 942422641 w 459"/>
                <a:gd name="T3" fmla="*/ 928725741 h 445"/>
                <a:gd name="T4" fmla="*/ 1360126851 w 459"/>
                <a:gd name="T5" fmla="*/ 928725741 h 445"/>
                <a:gd name="T6" fmla="*/ 828504156 w 459"/>
                <a:gd name="T7" fmla="*/ 1367195137 h 445"/>
                <a:gd name="T8" fmla="*/ 200221776 w 459"/>
                <a:gd name="T9" fmla="*/ 766458358 h 445"/>
                <a:gd name="T10" fmla="*/ 845764814 w 459"/>
                <a:gd name="T11" fmla="*/ 169173919 h 445"/>
                <a:gd name="T12" fmla="*/ 1356674719 w 459"/>
                <a:gd name="T13" fmla="*/ 407396484 h 445"/>
                <a:gd name="T14" fmla="*/ 1498210258 w 459"/>
                <a:gd name="T15" fmla="*/ 286559032 h 445"/>
                <a:gd name="T16" fmla="*/ 838860551 w 459"/>
                <a:gd name="T17" fmla="*/ 0 h 445"/>
                <a:gd name="T18" fmla="*/ 0 w 459"/>
                <a:gd name="T19" fmla="*/ 773363037 h 445"/>
                <a:gd name="T20" fmla="*/ 818147761 w 459"/>
                <a:gd name="T21" fmla="*/ 1536369056 h 445"/>
                <a:gd name="T22" fmla="*/ 1584513548 w 459"/>
                <a:gd name="T23" fmla="*/ 821697646 h 445"/>
                <a:gd name="T24" fmla="*/ 1584513548 w 459"/>
                <a:gd name="T25" fmla="*/ 763006019 h 445"/>
                <a:gd name="T26" fmla="*/ 942422641 w 459"/>
                <a:gd name="T27" fmla="*/ 763006019 h 4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9" h="445">
                  <a:moveTo>
                    <a:pt x="273" y="221"/>
                  </a:moveTo>
                  <a:cubicBezTo>
                    <a:pt x="273" y="269"/>
                    <a:pt x="273" y="269"/>
                    <a:pt x="273" y="269"/>
                  </a:cubicBezTo>
                  <a:cubicBezTo>
                    <a:pt x="394" y="269"/>
                    <a:pt x="394" y="269"/>
                    <a:pt x="394" y="269"/>
                  </a:cubicBezTo>
                  <a:cubicBezTo>
                    <a:pt x="391" y="339"/>
                    <a:pt x="313" y="396"/>
                    <a:pt x="240" y="396"/>
                  </a:cubicBezTo>
                  <a:cubicBezTo>
                    <a:pt x="139" y="396"/>
                    <a:pt x="58" y="311"/>
                    <a:pt x="58" y="222"/>
                  </a:cubicBezTo>
                  <a:cubicBezTo>
                    <a:pt x="58" y="126"/>
                    <a:pt x="140" y="49"/>
                    <a:pt x="245" y="49"/>
                  </a:cubicBezTo>
                  <a:cubicBezTo>
                    <a:pt x="303" y="49"/>
                    <a:pt x="359" y="77"/>
                    <a:pt x="393" y="118"/>
                  </a:cubicBezTo>
                  <a:cubicBezTo>
                    <a:pt x="434" y="83"/>
                    <a:pt x="434" y="83"/>
                    <a:pt x="434" y="83"/>
                  </a:cubicBezTo>
                  <a:cubicBezTo>
                    <a:pt x="388" y="30"/>
                    <a:pt x="316" y="0"/>
                    <a:pt x="243" y="0"/>
                  </a:cubicBezTo>
                  <a:cubicBezTo>
                    <a:pt x="108" y="0"/>
                    <a:pt x="0" y="101"/>
                    <a:pt x="0" y="224"/>
                  </a:cubicBezTo>
                  <a:cubicBezTo>
                    <a:pt x="0" y="342"/>
                    <a:pt x="105" y="445"/>
                    <a:pt x="237" y="445"/>
                  </a:cubicBezTo>
                  <a:cubicBezTo>
                    <a:pt x="368" y="445"/>
                    <a:pt x="459" y="355"/>
                    <a:pt x="459" y="238"/>
                  </a:cubicBezTo>
                  <a:cubicBezTo>
                    <a:pt x="459" y="221"/>
                    <a:pt x="459" y="221"/>
                    <a:pt x="459" y="221"/>
                  </a:cubicBezTo>
                  <a:lnTo>
                    <a:pt x="273" y="2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839094" y="3005347"/>
              <a:ext cx="843373" cy="826852"/>
            </a:xfrm>
            <a:custGeom>
              <a:avLst/>
              <a:gdLst>
                <a:gd name="T0" fmla="*/ 663505613 w 1072"/>
                <a:gd name="T1" fmla="*/ 650508306 h 1051"/>
                <a:gd name="T2" fmla="*/ 327419899 w 1072"/>
                <a:gd name="T3" fmla="*/ 0 h 1051"/>
                <a:gd name="T4" fmla="*/ 0 w 1072"/>
                <a:gd name="T5" fmla="*/ 650508306 h 1051"/>
                <a:gd name="T6" fmla="*/ 100887708 w 1072"/>
                <a:gd name="T7" fmla="*/ 650508306 h 1051"/>
                <a:gd name="T8" fmla="*/ 336085714 w 1072"/>
                <a:gd name="T9" fmla="*/ 170827938 h 1051"/>
                <a:gd name="T10" fmla="*/ 458635993 w 1072"/>
                <a:gd name="T11" fmla="*/ 422737722 h 1051"/>
                <a:gd name="T12" fmla="*/ 292140631 w 1072"/>
                <a:gd name="T13" fmla="*/ 422737722 h 1051"/>
                <a:gd name="T14" fmla="*/ 261193090 w 1072"/>
                <a:gd name="T15" fmla="*/ 493916227 h 1051"/>
                <a:gd name="T16" fmla="*/ 493915261 w 1072"/>
                <a:gd name="T17" fmla="*/ 493916227 h 1051"/>
                <a:gd name="T18" fmla="*/ 571282933 w 1072"/>
                <a:gd name="T19" fmla="*/ 650508306 h 1051"/>
                <a:gd name="T20" fmla="*/ 663505613 w 1072"/>
                <a:gd name="T21" fmla="*/ 650508306 h 10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72" h="1051">
                  <a:moveTo>
                    <a:pt x="1072" y="1051"/>
                  </a:moveTo>
                  <a:lnTo>
                    <a:pt x="529" y="0"/>
                  </a:lnTo>
                  <a:lnTo>
                    <a:pt x="0" y="1051"/>
                  </a:lnTo>
                  <a:lnTo>
                    <a:pt x="163" y="1051"/>
                  </a:lnTo>
                  <a:lnTo>
                    <a:pt x="543" y="276"/>
                  </a:lnTo>
                  <a:lnTo>
                    <a:pt x="741" y="683"/>
                  </a:lnTo>
                  <a:lnTo>
                    <a:pt x="472" y="683"/>
                  </a:lnTo>
                  <a:lnTo>
                    <a:pt x="422" y="798"/>
                  </a:lnTo>
                  <a:lnTo>
                    <a:pt x="798" y="798"/>
                  </a:lnTo>
                  <a:lnTo>
                    <a:pt x="923" y="1051"/>
                  </a:lnTo>
                  <a:lnTo>
                    <a:pt x="1072" y="10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5632119" y="3038390"/>
              <a:ext cx="523962" cy="793812"/>
            </a:xfrm>
            <a:custGeom>
              <a:avLst/>
              <a:gdLst>
                <a:gd name="T0" fmla="*/ 248815078 w 666"/>
                <a:gd name="T1" fmla="*/ 71797896 h 1009"/>
                <a:gd name="T2" fmla="*/ 412216483 w 666"/>
                <a:gd name="T3" fmla="*/ 71797896 h 1009"/>
                <a:gd name="T4" fmla="*/ 412216483 w 666"/>
                <a:gd name="T5" fmla="*/ 0 h 1009"/>
                <a:gd name="T6" fmla="*/ 0 w 666"/>
                <a:gd name="T7" fmla="*/ 0 h 1009"/>
                <a:gd name="T8" fmla="*/ 0 w 666"/>
                <a:gd name="T9" fmla="*/ 71797896 h 1009"/>
                <a:gd name="T10" fmla="*/ 164019774 w 666"/>
                <a:gd name="T11" fmla="*/ 71797896 h 1009"/>
                <a:gd name="T12" fmla="*/ 164019774 w 666"/>
                <a:gd name="T13" fmla="*/ 624516840 h 1009"/>
                <a:gd name="T14" fmla="*/ 248815078 w 666"/>
                <a:gd name="T15" fmla="*/ 624516840 h 1009"/>
                <a:gd name="T16" fmla="*/ 248815078 w 666"/>
                <a:gd name="T17" fmla="*/ 71797896 h 10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6" h="1009">
                  <a:moveTo>
                    <a:pt x="402" y="116"/>
                  </a:moveTo>
                  <a:lnTo>
                    <a:pt x="666" y="116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265" y="116"/>
                  </a:lnTo>
                  <a:lnTo>
                    <a:pt x="265" y="1009"/>
                  </a:lnTo>
                  <a:lnTo>
                    <a:pt x="402" y="1009"/>
                  </a:lnTo>
                  <a:lnTo>
                    <a:pt x="402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3"/>
            <p:cNvSpPr>
              <a:spLocks/>
            </p:cNvSpPr>
            <p:nvPr userDrawn="1"/>
          </p:nvSpPr>
          <p:spPr bwMode="auto">
            <a:xfrm>
              <a:off x="6304772" y="3038390"/>
              <a:ext cx="468106" cy="793812"/>
            </a:xfrm>
            <a:custGeom>
              <a:avLst/>
              <a:gdLst>
                <a:gd name="T0" fmla="*/ 0 w 595"/>
                <a:gd name="T1" fmla="*/ 624516840 h 1009"/>
                <a:gd name="T2" fmla="*/ 368274331 w 595"/>
                <a:gd name="T3" fmla="*/ 624516840 h 1009"/>
                <a:gd name="T4" fmla="*/ 368274331 w 595"/>
                <a:gd name="T5" fmla="*/ 552718944 h 1009"/>
                <a:gd name="T6" fmla="*/ 86653108 w 595"/>
                <a:gd name="T7" fmla="*/ 552718944 h 1009"/>
                <a:gd name="T8" fmla="*/ 86653108 w 595"/>
                <a:gd name="T9" fmla="*/ 350942790 h 1009"/>
                <a:gd name="T10" fmla="*/ 361465946 w 595"/>
                <a:gd name="T11" fmla="*/ 350942790 h 1009"/>
                <a:gd name="T12" fmla="*/ 361465946 w 595"/>
                <a:gd name="T13" fmla="*/ 281001581 h 1009"/>
                <a:gd name="T14" fmla="*/ 86653108 w 595"/>
                <a:gd name="T15" fmla="*/ 281001581 h 1009"/>
                <a:gd name="T16" fmla="*/ 86653108 w 595"/>
                <a:gd name="T17" fmla="*/ 71797896 h 1009"/>
                <a:gd name="T18" fmla="*/ 368274331 w 595"/>
                <a:gd name="T19" fmla="*/ 71797896 h 1009"/>
                <a:gd name="T20" fmla="*/ 368274331 w 595"/>
                <a:gd name="T21" fmla="*/ 0 h 1009"/>
                <a:gd name="T22" fmla="*/ 0 w 595"/>
                <a:gd name="T23" fmla="*/ 0 h 1009"/>
                <a:gd name="T24" fmla="*/ 0 w 595"/>
                <a:gd name="T25" fmla="*/ 624516840 h 10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5" h="1009">
                  <a:moveTo>
                    <a:pt x="0" y="1009"/>
                  </a:moveTo>
                  <a:lnTo>
                    <a:pt x="595" y="1009"/>
                  </a:lnTo>
                  <a:lnTo>
                    <a:pt x="595" y="893"/>
                  </a:lnTo>
                  <a:lnTo>
                    <a:pt x="140" y="893"/>
                  </a:lnTo>
                  <a:lnTo>
                    <a:pt x="140" y="567"/>
                  </a:lnTo>
                  <a:lnTo>
                    <a:pt x="584" y="567"/>
                  </a:lnTo>
                  <a:lnTo>
                    <a:pt x="584" y="454"/>
                  </a:lnTo>
                  <a:lnTo>
                    <a:pt x="140" y="454"/>
                  </a:lnTo>
                  <a:lnTo>
                    <a:pt x="140" y="116"/>
                  </a:lnTo>
                  <a:lnTo>
                    <a:pt x="595" y="116"/>
                  </a:lnTo>
                  <a:lnTo>
                    <a:pt x="595" y="0"/>
                  </a:lnTo>
                  <a:lnTo>
                    <a:pt x="0" y="0"/>
                  </a:lnTo>
                  <a:lnTo>
                    <a:pt x="0" y="10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6914487" y="3021869"/>
              <a:ext cx="548351" cy="826852"/>
            </a:xfrm>
            <a:custGeom>
              <a:avLst/>
              <a:gdLst>
                <a:gd name="T0" fmla="*/ 967456599 w 295"/>
                <a:gd name="T1" fmla="*/ 224413207 h 445"/>
                <a:gd name="T2" fmla="*/ 549377067 w 295"/>
                <a:gd name="T3" fmla="*/ 0 h 445"/>
                <a:gd name="T4" fmla="*/ 72558920 w 295"/>
                <a:gd name="T5" fmla="*/ 379775911 h 445"/>
                <a:gd name="T6" fmla="*/ 424988754 w 295"/>
                <a:gd name="T7" fmla="*/ 752649001 h 445"/>
                <a:gd name="T8" fmla="*/ 535556763 w 295"/>
                <a:gd name="T9" fmla="*/ 797531271 h 445"/>
                <a:gd name="T10" fmla="*/ 815427678 w 295"/>
                <a:gd name="T11" fmla="*/ 1077183766 h 445"/>
                <a:gd name="T12" fmla="*/ 518280918 w 295"/>
                <a:gd name="T13" fmla="*/ 1363742797 h 445"/>
                <a:gd name="T14" fmla="*/ 203856455 w 295"/>
                <a:gd name="T15" fmla="*/ 1084090302 h 445"/>
                <a:gd name="T16" fmla="*/ 0 w 295"/>
                <a:gd name="T17" fmla="*/ 1122067894 h 445"/>
                <a:gd name="T18" fmla="*/ 501003215 w 295"/>
                <a:gd name="T19" fmla="*/ 1536369056 h 445"/>
                <a:gd name="T20" fmla="*/ 1019284133 w 295"/>
                <a:gd name="T21" fmla="*/ 1077183766 h 445"/>
                <a:gd name="T22" fmla="*/ 615024905 w 295"/>
                <a:gd name="T23" fmla="*/ 631809691 h 445"/>
                <a:gd name="T24" fmla="*/ 501003215 w 295"/>
                <a:gd name="T25" fmla="*/ 593832100 h 445"/>
                <a:gd name="T26" fmla="*/ 272961693 w 295"/>
                <a:gd name="T27" fmla="*/ 379775911 h 445"/>
                <a:gd name="T28" fmla="*/ 545921526 w 295"/>
                <a:gd name="T29" fmla="*/ 172626259 h 445"/>
                <a:gd name="T30" fmla="*/ 805061056 w 295"/>
                <a:gd name="T31" fmla="*/ 310725407 h 445"/>
                <a:gd name="T32" fmla="*/ 967456599 w 295"/>
                <a:gd name="T33" fmla="*/ 224413207 h 4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5" h="445">
                  <a:moveTo>
                    <a:pt x="280" y="65"/>
                  </a:moveTo>
                  <a:cubicBezTo>
                    <a:pt x="254" y="23"/>
                    <a:pt x="211" y="0"/>
                    <a:pt x="159" y="0"/>
                  </a:cubicBezTo>
                  <a:cubicBezTo>
                    <a:pt x="88" y="0"/>
                    <a:pt x="21" y="41"/>
                    <a:pt x="21" y="110"/>
                  </a:cubicBezTo>
                  <a:cubicBezTo>
                    <a:pt x="21" y="170"/>
                    <a:pt x="69" y="198"/>
                    <a:pt x="123" y="218"/>
                  </a:cubicBezTo>
                  <a:cubicBezTo>
                    <a:pt x="155" y="231"/>
                    <a:pt x="155" y="231"/>
                    <a:pt x="155" y="231"/>
                  </a:cubicBezTo>
                  <a:cubicBezTo>
                    <a:pt x="196" y="246"/>
                    <a:pt x="236" y="266"/>
                    <a:pt x="236" y="312"/>
                  </a:cubicBezTo>
                  <a:cubicBezTo>
                    <a:pt x="236" y="356"/>
                    <a:pt x="200" y="395"/>
                    <a:pt x="150" y="395"/>
                  </a:cubicBezTo>
                  <a:cubicBezTo>
                    <a:pt x="99" y="395"/>
                    <a:pt x="58" y="361"/>
                    <a:pt x="59" y="314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10" y="394"/>
                    <a:pt x="69" y="445"/>
                    <a:pt x="145" y="445"/>
                  </a:cubicBezTo>
                  <a:cubicBezTo>
                    <a:pt x="229" y="445"/>
                    <a:pt x="295" y="389"/>
                    <a:pt x="295" y="312"/>
                  </a:cubicBezTo>
                  <a:cubicBezTo>
                    <a:pt x="295" y="241"/>
                    <a:pt x="245" y="207"/>
                    <a:pt x="178" y="183"/>
                  </a:cubicBezTo>
                  <a:cubicBezTo>
                    <a:pt x="145" y="172"/>
                    <a:pt x="145" y="172"/>
                    <a:pt x="145" y="172"/>
                  </a:cubicBezTo>
                  <a:cubicBezTo>
                    <a:pt x="115" y="161"/>
                    <a:pt x="79" y="144"/>
                    <a:pt x="79" y="110"/>
                  </a:cubicBezTo>
                  <a:cubicBezTo>
                    <a:pt x="79" y="73"/>
                    <a:pt x="120" y="50"/>
                    <a:pt x="158" y="50"/>
                  </a:cubicBezTo>
                  <a:cubicBezTo>
                    <a:pt x="193" y="50"/>
                    <a:pt x="216" y="64"/>
                    <a:pt x="233" y="90"/>
                  </a:cubicBezTo>
                  <a:lnTo>
                    <a:pt x="28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9198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5563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2800" b="1" i="0" u="none" strike="noStrike" kern="1200" cap="all" spc="0" normalizeH="0" baseline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>
            <a:lvl1pPr>
              <a:defRPr sz="2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1890713" indent="-228600">
              <a:buClr>
                <a:srgbClr val="51626F"/>
              </a:buClr>
              <a:buFont typeface="Wingdings" pitchFamily="2" charset="2"/>
              <a:buChar char="§"/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3A58-43EA-4D60-895F-75A3F7D87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6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6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0624-FC40-4BC1-A7AF-9C85AE2A7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6962"/>
            <a:ext cx="8229600" cy="1189038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2EC28-4BE1-42BA-AADE-43677FE82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73AF-828C-4499-8925-6FE0D0E2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53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2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51626F"/>
              </a:buClr>
              <a:buFont typeface="Wingdings" pitchFamily="2" charset="2"/>
              <a:buChar char="§"/>
              <a:defRPr sz="18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185C-F41E-4698-ACCE-34DD263F7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1626F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3A3E-8827-4F7E-AA60-254324E0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43973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200" b="0" cap="all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FCBE-036A-4D7E-AEB2-C26D9C158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629400"/>
            <a:ext cx="2133600" cy="19208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72847A-875D-441C-A03F-A085C453277C}" type="datetime4">
              <a:rPr lang="en-US"/>
              <a:pPr>
                <a:defRPr/>
              </a:pPr>
              <a:t>November 29,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518275"/>
            <a:ext cx="9144000" cy="3048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42000">
                <a:schemeClr val="bg1"/>
              </a:gs>
              <a:gs pos="100000">
                <a:schemeClr val="bg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6963"/>
            <a:ext cx="82296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19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klgates.com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629400"/>
            <a:ext cx="2133600" cy="19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060B72-599F-467F-BCC1-B055FA908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52400" y="6629400"/>
            <a:ext cx="2133600" cy="193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9BA1E6A-5E65-4755-8EE2-32E825AEEDEE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grpSp>
        <p:nvGrpSpPr>
          <p:cNvPr id="1032" name="Group 5"/>
          <p:cNvGrpSpPr>
            <a:grpSpLocks noChangeAspect="1"/>
          </p:cNvGrpSpPr>
          <p:nvPr/>
        </p:nvGrpSpPr>
        <p:grpSpPr bwMode="auto">
          <a:xfrm>
            <a:off x="7083425" y="0"/>
            <a:ext cx="1541463" cy="444500"/>
            <a:chOff x="1536" y="7"/>
            <a:chExt cx="2190" cy="631"/>
          </a:xfrm>
        </p:grpSpPr>
        <p:sp>
          <p:nvSpPr>
            <p:cNvPr id="103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1536" y="7"/>
              <a:ext cx="2190" cy="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auto">
            <a:xfrm>
              <a:off x="1536" y="7"/>
              <a:ext cx="2188" cy="6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auto">
            <a:xfrm>
              <a:off x="1732" y="203"/>
              <a:ext cx="196" cy="248"/>
            </a:xfrm>
            <a:custGeom>
              <a:avLst/>
              <a:gdLst>
                <a:gd name="T0" fmla="*/ 33 w 196"/>
                <a:gd name="T1" fmla="*/ 107 h 248"/>
                <a:gd name="T2" fmla="*/ 33 w 196"/>
                <a:gd name="T3" fmla="*/ 0 h 248"/>
                <a:gd name="T4" fmla="*/ 0 w 196"/>
                <a:gd name="T5" fmla="*/ 0 h 248"/>
                <a:gd name="T6" fmla="*/ 0 w 196"/>
                <a:gd name="T7" fmla="*/ 248 h 248"/>
                <a:gd name="T8" fmla="*/ 33 w 196"/>
                <a:gd name="T9" fmla="*/ 248 h 248"/>
                <a:gd name="T10" fmla="*/ 33 w 196"/>
                <a:gd name="T11" fmla="*/ 144 h 248"/>
                <a:gd name="T12" fmla="*/ 47 w 196"/>
                <a:gd name="T13" fmla="*/ 133 h 248"/>
                <a:gd name="T14" fmla="*/ 149 w 196"/>
                <a:gd name="T15" fmla="*/ 248 h 248"/>
                <a:gd name="T16" fmla="*/ 196 w 196"/>
                <a:gd name="T17" fmla="*/ 248 h 248"/>
                <a:gd name="T18" fmla="*/ 71 w 196"/>
                <a:gd name="T19" fmla="*/ 111 h 248"/>
                <a:gd name="T20" fmla="*/ 194 w 196"/>
                <a:gd name="T21" fmla="*/ 0 h 248"/>
                <a:gd name="T22" fmla="*/ 149 w 196"/>
                <a:gd name="T23" fmla="*/ 0 h 248"/>
                <a:gd name="T24" fmla="*/ 33 w 196"/>
                <a:gd name="T25" fmla="*/ 107 h 2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6" h="248">
                  <a:moveTo>
                    <a:pt x="33" y="107"/>
                  </a:moveTo>
                  <a:lnTo>
                    <a:pt x="33" y="0"/>
                  </a:lnTo>
                  <a:lnTo>
                    <a:pt x="0" y="0"/>
                  </a:lnTo>
                  <a:lnTo>
                    <a:pt x="0" y="248"/>
                  </a:lnTo>
                  <a:lnTo>
                    <a:pt x="33" y="248"/>
                  </a:lnTo>
                  <a:lnTo>
                    <a:pt x="33" y="144"/>
                  </a:lnTo>
                  <a:lnTo>
                    <a:pt x="47" y="133"/>
                  </a:lnTo>
                  <a:lnTo>
                    <a:pt x="149" y="248"/>
                  </a:lnTo>
                  <a:lnTo>
                    <a:pt x="196" y="248"/>
                  </a:lnTo>
                  <a:lnTo>
                    <a:pt x="71" y="111"/>
                  </a:lnTo>
                  <a:lnTo>
                    <a:pt x="194" y="0"/>
                  </a:lnTo>
                  <a:lnTo>
                    <a:pt x="149" y="0"/>
                  </a:lnTo>
                  <a:lnTo>
                    <a:pt x="33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8"/>
            <p:cNvSpPr>
              <a:spLocks noEditPoints="1"/>
            </p:cNvSpPr>
            <p:nvPr userDrawn="1"/>
          </p:nvSpPr>
          <p:spPr bwMode="auto">
            <a:xfrm>
              <a:off x="1940" y="198"/>
              <a:ext cx="234" cy="258"/>
            </a:xfrm>
            <a:custGeom>
              <a:avLst/>
              <a:gdLst>
                <a:gd name="T0" fmla="*/ 156 w 99"/>
                <a:gd name="T1" fmla="*/ 118 h 109"/>
                <a:gd name="T2" fmla="*/ 225 w 99"/>
                <a:gd name="T3" fmla="*/ 57 h 109"/>
                <a:gd name="T4" fmla="*/ 303 w 99"/>
                <a:gd name="T5" fmla="*/ 123 h 109"/>
                <a:gd name="T6" fmla="*/ 225 w 99"/>
                <a:gd name="T7" fmla="*/ 213 h 109"/>
                <a:gd name="T8" fmla="*/ 213 w 99"/>
                <a:gd name="T9" fmla="*/ 218 h 109"/>
                <a:gd name="T10" fmla="*/ 189 w 99"/>
                <a:gd name="T11" fmla="*/ 189 h 109"/>
                <a:gd name="T12" fmla="*/ 156 w 99"/>
                <a:gd name="T13" fmla="*/ 118 h 109"/>
                <a:gd name="T14" fmla="*/ 442 w 99"/>
                <a:gd name="T15" fmla="*/ 464 h 109"/>
                <a:gd name="T16" fmla="*/ 520 w 99"/>
                <a:gd name="T17" fmla="*/ 386 h 109"/>
                <a:gd name="T18" fmla="*/ 470 w 99"/>
                <a:gd name="T19" fmla="*/ 336 h 109"/>
                <a:gd name="T20" fmla="*/ 329 w 99"/>
                <a:gd name="T21" fmla="*/ 476 h 109"/>
                <a:gd name="T22" fmla="*/ 329 w 99"/>
                <a:gd name="T23" fmla="*/ 476 h 109"/>
                <a:gd name="T24" fmla="*/ 189 w 99"/>
                <a:gd name="T25" fmla="*/ 544 h 109"/>
                <a:gd name="T26" fmla="*/ 73 w 99"/>
                <a:gd name="T27" fmla="*/ 438 h 109"/>
                <a:gd name="T28" fmla="*/ 189 w 99"/>
                <a:gd name="T29" fmla="*/ 315 h 109"/>
                <a:gd name="T30" fmla="*/ 196 w 99"/>
                <a:gd name="T31" fmla="*/ 308 h 109"/>
                <a:gd name="T32" fmla="*/ 295 w 99"/>
                <a:gd name="T33" fmla="*/ 421 h 109"/>
                <a:gd name="T34" fmla="*/ 352 w 99"/>
                <a:gd name="T35" fmla="*/ 369 h 109"/>
                <a:gd name="T36" fmla="*/ 258 w 99"/>
                <a:gd name="T37" fmla="*/ 270 h 109"/>
                <a:gd name="T38" fmla="*/ 373 w 99"/>
                <a:gd name="T39" fmla="*/ 123 h 109"/>
                <a:gd name="T40" fmla="*/ 229 w 99"/>
                <a:gd name="T41" fmla="*/ 0 h 109"/>
                <a:gd name="T42" fmla="*/ 78 w 99"/>
                <a:gd name="T43" fmla="*/ 128 h 109"/>
                <a:gd name="T44" fmla="*/ 151 w 99"/>
                <a:gd name="T45" fmla="*/ 258 h 109"/>
                <a:gd name="T46" fmla="*/ 111 w 99"/>
                <a:gd name="T47" fmla="*/ 279 h 109"/>
                <a:gd name="T48" fmla="*/ 0 w 99"/>
                <a:gd name="T49" fmla="*/ 438 h 109"/>
                <a:gd name="T50" fmla="*/ 196 w 99"/>
                <a:gd name="T51" fmla="*/ 611 h 109"/>
                <a:gd name="T52" fmla="*/ 385 w 99"/>
                <a:gd name="T53" fmla="*/ 516 h 109"/>
                <a:gd name="T54" fmla="*/ 459 w 99"/>
                <a:gd name="T55" fmla="*/ 599 h 109"/>
                <a:gd name="T56" fmla="*/ 553 w 99"/>
                <a:gd name="T57" fmla="*/ 599 h 109"/>
                <a:gd name="T58" fmla="*/ 442 w 99"/>
                <a:gd name="T59" fmla="*/ 464 h 1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9" h="109">
                  <a:moveTo>
                    <a:pt x="28" y="21"/>
                  </a:moveTo>
                  <a:cubicBezTo>
                    <a:pt x="28" y="15"/>
                    <a:pt x="33" y="10"/>
                    <a:pt x="40" y="10"/>
                  </a:cubicBezTo>
                  <a:cubicBezTo>
                    <a:pt x="48" y="10"/>
                    <a:pt x="54" y="14"/>
                    <a:pt x="54" y="22"/>
                  </a:cubicBezTo>
                  <a:cubicBezTo>
                    <a:pt x="54" y="29"/>
                    <a:pt x="46" y="33"/>
                    <a:pt x="40" y="38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1" y="30"/>
                    <a:pt x="28" y="27"/>
                    <a:pt x="28" y="21"/>
                  </a:cubicBezTo>
                  <a:moveTo>
                    <a:pt x="79" y="83"/>
                  </a:moveTo>
                  <a:cubicBezTo>
                    <a:pt x="93" y="69"/>
                    <a:pt x="93" y="69"/>
                    <a:pt x="93" y="69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2" y="91"/>
                    <a:pt x="44" y="97"/>
                    <a:pt x="34" y="97"/>
                  </a:cubicBezTo>
                  <a:cubicBezTo>
                    <a:pt x="23" y="97"/>
                    <a:pt x="13" y="88"/>
                    <a:pt x="13" y="78"/>
                  </a:cubicBezTo>
                  <a:cubicBezTo>
                    <a:pt x="13" y="68"/>
                    <a:pt x="26" y="61"/>
                    <a:pt x="34" y="56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53" y="75"/>
                    <a:pt x="53" y="75"/>
                    <a:pt x="53" y="75"/>
                  </a:cubicBezTo>
                  <a:cubicBezTo>
                    <a:pt x="63" y="66"/>
                    <a:pt x="63" y="66"/>
                    <a:pt x="63" y="66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56" y="41"/>
                    <a:pt x="67" y="33"/>
                    <a:pt x="67" y="22"/>
                  </a:cubicBezTo>
                  <a:cubicBezTo>
                    <a:pt x="67" y="8"/>
                    <a:pt x="55" y="0"/>
                    <a:pt x="41" y="0"/>
                  </a:cubicBezTo>
                  <a:cubicBezTo>
                    <a:pt x="26" y="0"/>
                    <a:pt x="14" y="8"/>
                    <a:pt x="14" y="23"/>
                  </a:cubicBezTo>
                  <a:cubicBezTo>
                    <a:pt x="14" y="32"/>
                    <a:pt x="20" y="39"/>
                    <a:pt x="27" y="4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9" y="58"/>
                    <a:pt x="0" y="65"/>
                    <a:pt x="0" y="78"/>
                  </a:cubicBezTo>
                  <a:cubicBezTo>
                    <a:pt x="0" y="96"/>
                    <a:pt x="16" y="109"/>
                    <a:pt x="35" y="109"/>
                  </a:cubicBezTo>
                  <a:cubicBezTo>
                    <a:pt x="48" y="109"/>
                    <a:pt x="60" y="102"/>
                    <a:pt x="69" y="92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99" y="107"/>
                    <a:pt x="99" y="107"/>
                    <a:pt x="99" y="107"/>
                  </a:cubicBezTo>
                  <a:lnTo>
                    <a:pt x="79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auto">
            <a:xfrm>
              <a:off x="2219" y="203"/>
              <a:ext cx="115" cy="248"/>
            </a:xfrm>
            <a:custGeom>
              <a:avLst/>
              <a:gdLst>
                <a:gd name="T0" fmla="*/ 33 w 115"/>
                <a:gd name="T1" fmla="*/ 0 h 248"/>
                <a:gd name="T2" fmla="*/ 0 w 115"/>
                <a:gd name="T3" fmla="*/ 0 h 248"/>
                <a:gd name="T4" fmla="*/ 0 w 115"/>
                <a:gd name="T5" fmla="*/ 248 h 248"/>
                <a:gd name="T6" fmla="*/ 115 w 115"/>
                <a:gd name="T7" fmla="*/ 248 h 248"/>
                <a:gd name="T8" fmla="*/ 115 w 115"/>
                <a:gd name="T9" fmla="*/ 220 h 248"/>
                <a:gd name="T10" fmla="*/ 33 w 115"/>
                <a:gd name="T11" fmla="*/ 220 h 248"/>
                <a:gd name="T12" fmla="*/ 33 w 115"/>
                <a:gd name="T13" fmla="*/ 0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5" h="248">
                  <a:moveTo>
                    <a:pt x="33" y="0"/>
                  </a:moveTo>
                  <a:lnTo>
                    <a:pt x="0" y="0"/>
                  </a:lnTo>
                  <a:lnTo>
                    <a:pt x="0" y="248"/>
                  </a:lnTo>
                  <a:lnTo>
                    <a:pt x="115" y="248"/>
                  </a:lnTo>
                  <a:lnTo>
                    <a:pt x="115" y="220"/>
                  </a:lnTo>
                  <a:lnTo>
                    <a:pt x="33" y="22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auto">
            <a:xfrm>
              <a:off x="2441" y="196"/>
              <a:ext cx="264" cy="258"/>
            </a:xfrm>
            <a:custGeom>
              <a:avLst/>
              <a:gdLst>
                <a:gd name="T0" fmla="*/ 372 w 112"/>
                <a:gd name="T1" fmla="*/ 303 h 109"/>
                <a:gd name="T2" fmla="*/ 372 w 112"/>
                <a:gd name="T3" fmla="*/ 369 h 109"/>
                <a:gd name="T4" fmla="*/ 533 w 112"/>
                <a:gd name="T5" fmla="*/ 369 h 109"/>
                <a:gd name="T6" fmla="*/ 328 w 112"/>
                <a:gd name="T7" fmla="*/ 544 h 109"/>
                <a:gd name="T8" fmla="*/ 78 w 112"/>
                <a:gd name="T9" fmla="*/ 308 h 109"/>
                <a:gd name="T10" fmla="*/ 332 w 112"/>
                <a:gd name="T11" fmla="*/ 66 h 109"/>
                <a:gd name="T12" fmla="*/ 533 w 112"/>
                <a:gd name="T13" fmla="*/ 163 h 109"/>
                <a:gd name="T14" fmla="*/ 589 w 112"/>
                <a:gd name="T15" fmla="*/ 118 h 109"/>
                <a:gd name="T16" fmla="*/ 328 w 112"/>
                <a:gd name="T17" fmla="*/ 0 h 109"/>
                <a:gd name="T18" fmla="*/ 0 w 112"/>
                <a:gd name="T19" fmla="*/ 308 h 109"/>
                <a:gd name="T20" fmla="*/ 323 w 112"/>
                <a:gd name="T21" fmla="*/ 611 h 109"/>
                <a:gd name="T22" fmla="*/ 622 w 112"/>
                <a:gd name="T23" fmla="*/ 331 h 109"/>
                <a:gd name="T24" fmla="*/ 622 w 112"/>
                <a:gd name="T25" fmla="*/ 303 h 109"/>
                <a:gd name="T26" fmla="*/ 372 w 112"/>
                <a:gd name="T27" fmla="*/ 303 h 1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2" h="109">
                  <a:moveTo>
                    <a:pt x="67" y="54"/>
                  </a:moveTo>
                  <a:cubicBezTo>
                    <a:pt x="67" y="66"/>
                    <a:pt x="67" y="66"/>
                    <a:pt x="67" y="66"/>
                  </a:cubicBezTo>
                  <a:cubicBezTo>
                    <a:pt x="96" y="66"/>
                    <a:pt x="96" y="66"/>
                    <a:pt x="96" y="66"/>
                  </a:cubicBezTo>
                  <a:cubicBezTo>
                    <a:pt x="96" y="83"/>
                    <a:pt x="77" y="97"/>
                    <a:pt x="59" y="97"/>
                  </a:cubicBezTo>
                  <a:cubicBezTo>
                    <a:pt x="34" y="97"/>
                    <a:pt x="14" y="77"/>
                    <a:pt x="14" y="55"/>
                  </a:cubicBezTo>
                  <a:cubicBezTo>
                    <a:pt x="14" y="31"/>
                    <a:pt x="34" y="12"/>
                    <a:pt x="60" y="12"/>
                  </a:cubicBezTo>
                  <a:cubicBezTo>
                    <a:pt x="74" y="12"/>
                    <a:pt x="88" y="19"/>
                    <a:pt x="96" y="29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95" y="8"/>
                    <a:pt x="77" y="0"/>
                    <a:pt x="59" y="0"/>
                  </a:cubicBezTo>
                  <a:cubicBezTo>
                    <a:pt x="26" y="0"/>
                    <a:pt x="0" y="25"/>
                    <a:pt x="0" y="55"/>
                  </a:cubicBezTo>
                  <a:cubicBezTo>
                    <a:pt x="0" y="84"/>
                    <a:pt x="26" y="109"/>
                    <a:pt x="58" y="109"/>
                  </a:cubicBezTo>
                  <a:cubicBezTo>
                    <a:pt x="90" y="109"/>
                    <a:pt x="112" y="87"/>
                    <a:pt x="112" y="59"/>
                  </a:cubicBezTo>
                  <a:cubicBezTo>
                    <a:pt x="112" y="54"/>
                    <a:pt x="112" y="54"/>
                    <a:pt x="112" y="54"/>
                  </a:cubicBezTo>
                  <a:lnTo>
                    <a:pt x="67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auto">
            <a:xfrm>
              <a:off x="2715" y="191"/>
              <a:ext cx="262" cy="258"/>
            </a:xfrm>
            <a:custGeom>
              <a:avLst/>
              <a:gdLst>
                <a:gd name="T0" fmla="*/ 262 w 262"/>
                <a:gd name="T1" fmla="*/ 258 h 258"/>
                <a:gd name="T2" fmla="*/ 127 w 262"/>
                <a:gd name="T3" fmla="*/ 0 h 258"/>
                <a:gd name="T4" fmla="*/ 0 w 262"/>
                <a:gd name="T5" fmla="*/ 258 h 258"/>
                <a:gd name="T6" fmla="*/ 38 w 262"/>
                <a:gd name="T7" fmla="*/ 258 h 258"/>
                <a:gd name="T8" fmla="*/ 132 w 262"/>
                <a:gd name="T9" fmla="*/ 69 h 258"/>
                <a:gd name="T10" fmla="*/ 179 w 262"/>
                <a:gd name="T11" fmla="*/ 168 h 258"/>
                <a:gd name="T12" fmla="*/ 113 w 262"/>
                <a:gd name="T13" fmla="*/ 168 h 258"/>
                <a:gd name="T14" fmla="*/ 101 w 262"/>
                <a:gd name="T15" fmla="*/ 197 h 258"/>
                <a:gd name="T16" fmla="*/ 193 w 262"/>
                <a:gd name="T17" fmla="*/ 197 h 258"/>
                <a:gd name="T18" fmla="*/ 224 w 262"/>
                <a:gd name="T19" fmla="*/ 258 h 258"/>
                <a:gd name="T20" fmla="*/ 262 w 262"/>
                <a:gd name="T21" fmla="*/ 258 h 2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2" h="258">
                  <a:moveTo>
                    <a:pt x="262" y="258"/>
                  </a:moveTo>
                  <a:lnTo>
                    <a:pt x="127" y="0"/>
                  </a:lnTo>
                  <a:lnTo>
                    <a:pt x="0" y="258"/>
                  </a:lnTo>
                  <a:lnTo>
                    <a:pt x="38" y="258"/>
                  </a:lnTo>
                  <a:lnTo>
                    <a:pt x="132" y="69"/>
                  </a:lnTo>
                  <a:lnTo>
                    <a:pt x="179" y="168"/>
                  </a:lnTo>
                  <a:lnTo>
                    <a:pt x="113" y="168"/>
                  </a:lnTo>
                  <a:lnTo>
                    <a:pt x="101" y="197"/>
                  </a:lnTo>
                  <a:lnTo>
                    <a:pt x="193" y="197"/>
                  </a:lnTo>
                  <a:lnTo>
                    <a:pt x="224" y="258"/>
                  </a:lnTo>
                  <a:lnTo>
                    <a:pt x="262" y="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12"/>
            <p:cNvSpPr>
              <a:spLocks/>
            </p:cNvSpPr>
            <p:nvPr userDrawn="1"/>
          </p:nvSpPr>
          <p:spPr bwMode="auto">
            <a:xfrm>
              <a:off x="2960" y="203"/>
              <a:ext cx="163" cy="246"/>
            </a:xfrm>
            <a:custGeom>
              <a:avLst/>
              <a:gdLst>
                <a:gd name="T0" fmla="*/ 100 w 163"/>
                <a:gd name="T1" fmla="*/ 29 h 246"/>
                <a:gd name="T2" fmla="*/ 163 w 163"/>
                <a:gd name="T3" fmla="*/ 29 h 246"/>
                <a:gd name="T4" fmla="*/ 163 w 163"/>
                <a:gd name="T5" fmla="*/ 0 h 246"/>
                <a:gd name="T6" fmla="*/ 0 w 163"/>
                <a:gd name="T7" fmla="*/ 0 h 246"/>
                <a:gd name="T8" fmla="*/ 0 w 163"/>
                <a:gd name="T9" fmla="*/ 29 h 246"/>
                <a:gd name="T10" fmla="*/ 64 w 163"/>
                <a:gd name="T11" fmla="*/ 29 h 246"/>
                <a:gd name="T12" fmla="*/ 64 w 163"/>
                <a:gd name="T13" fmla="*/ 246 h 246"/>
                <a:gd name="T14" fmla="*/ 100 w 163"/>
                <a:gd name="T15" fmla="*/ 246 h 246"/>
                <a:gd name="T16" fmla="*/ 100 w 163"/>
                <a:gd name="T17" fmla="*/ 29 h 2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46">
                  <a:moveTo>
                    <a:pt x="100" y="29"/>
                  </a:moveTo>
                  <a:lnTo>
                    <a:pt x="163" y="29"/>
                  </a:lnTo>
                  <a:lnTo>
                    <a:pt x="163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64" y="29"/>
                  </a:lnTo>
                  <a:lnTo>
                    <a:pt x="64" y="246"/>
                  </a:lnTo>
                  <a:lnTo>
                    <a:pt x="100" y="246"/>
                  </a:lnTo>
                  <a:lnTo>
                    <a:pt x="10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auto">
            <a:xfrm>
              <a:off x="3171" y="203"/>
              <a:ext cx="144" cy="246"/>
            </a:xfrm>
            <a:custGeom>
              <a:avLst/>
              <a:gdLst>
                <a:gd name="T0" fmla="*/ 0 w 144"/>
                <a:gd name="T1" fmla="*/ 246 h 246"/>
                <a:gd name="T2" fmla="*/ 144 w 144"/>
                <a:gd name="T3" fmla="*/ 246 h 246"/>
                <a:gd name="T4" fmla="*/ 144 w 144"/>
                <a:gd name="T5" fmla="*/ 218 h 246"/>
                <a:gd name="T6" fmla="*/ 33 w 144"/>
                <a:gd name="T7" fmla="*/ 218 h 246"/>
                <a:gd name="T8" fmla="*/ 33 w 144"/>
                <a:gd name="T9" fmla="*/ 137 h 246"/>
                <a:gd name="T10" fmla="*/ 141 w 144"/>
                <a:gd name="T11" fmla="*/ 137 h 246"/>
                <a:gd name="T12" fmla="*/ 141 w 144"/>
                <a:gd name="T13" fmla="*/ 111 h 246"/>
                <a:gd name="T14" fmla="*/ 33 w 144"/>
                <a:gd name="T15" fmla="*/ 111 h 246"/>
                <a:gd name="T16" fmla="*/ 33 w 144"/>
                <a:gd name="T17" fmla="*/ 29 h 246"/>
                <a:gd name="T18" fmla="*/ 144 w 144"/>
                <a:gd name="T19" fmla="*/ 29 h 246"/>
                <a:gd name="T20" fmla="*/ 144 w 144"/>
                <a:gd name="T21" fmla="*/ 0 h 246"/>
                <a:gd name="T22" fmla="*/ 0 w 144"/>
                <a:gd name="T23" fmla="*/ 0 h 246"/>
                <a:gd name="T24" fmla="*/ 0 w 144"/>
                <a:gd name="T25" fmla="*/ 246 h 2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246">
                  <a:moveTo>
                    <a:pt x="0" y="246"/>
                  </a:moveTo>
                  <a:lnTo>
                    <a:pt x="144" y="246"/>
                  </a:lnTo>
                  <a:lnTo>
                    <a:pt x="144" y="218"/>
                  </a:lnTo>
                  <a:lnTo>
                    <a:pt x="33" y="218"/>
                  </a:lnTo>
                  <a:lnTo>
                    <a:pt x="33" y="137"/>
                  </a:lnTo>
                  <a:lnTo>
                    <a:pt x="141" y="137"/>
                  </a:lnTo>
                  <a:lnTo>
                    <a:pt x="141" y="111"/>
                  </a:lnTo>
                  <a:lnTo>
                    <a:pt x="33" y="111"/>
                  </a:lnTo>
                  <a:lnTo>
                    <a:pt x="33" y="29"/>
                  </a:lnTo>
                  <a:lnTo>
                    <a:pt x="144" y="29"/>
                  </a:lnTo>
                  <a:lnTo>
                    <a:pt x="144" y="0"/>
                  </a:lnTo>
                  <a:lnTo>
                    <a:pt x="0" y="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14"/>
            <p:cNvSpPr>
              <a:spLocks/>
            </p:cNvSpPr>
            <p:nvPr userDrawn="1"/>
          </p:nvSpPr>
          <p:spPr bwMode="auto">
            <a:xfrm>
              <a:off x="3360" y="196"/>
              <a:ext cx="170" cy="258"/>
            </a:xfrm>
            <a:custGeom>
              <a:avLst/>
              <a:gdLst>
                <a:gd name="T0" fmla="*/ 380 w 72"/>
                <a:gd name="T1" fmla="*/ 90 h 109"/>
                <a:gd name="T2" fmla="*/ 217 w 72"/>
                <a:gd name="T3" fmla="*/ 0 h 109"/>
                <a:gd name="T4" fmla="*/ 28 w 72"/>
                <a:gd name="T5" fmla="*/ 151 h 109"/>
                <a:gd name="T6" fmla="*/ 168 w 72"/>
                <a:gd name="T7" fmla="*/ 303 h 109"/>
                <a:gd name="T8" fmla="*/ 213 w 72"/>
                <a:gd name="T9" fmla="*/ 320 h 109"/>
                <a:gd name="T10" fmla="*/ 323 w 72"/>
                <a:gd name="T11" fmla="*/ 431 h 109"/>
                <a:gd name="T12" fmla="*/ 201 w 72"/>
                <a:gd name="T13" fmla="*/ 544 h 109"/>
                <a:gd name="T14" fmla="*/ 78 w 72"/>
                <a:gd name="T15" fmla="*/ 431 h 109"/>
                <a:gd name="T16" fmla="*/ 0 w 72"/>
                <a:gd name="T17" fmla="*/ 447 h 109"/>
                <a:gd name="T18" fmla="*/ 196 w 72"/>
                <a:gd name="T19" fmla="*/ 611 h 109"/>
                <a:gd name="T20" fmla="*/ 401 w 72"/>
                <a:gd name="T21" fmla="*/ 431 h 109"/>
                <a:gd name="T22" fmla="*/ 241 w 72"/>
                <a:gd name="T23" fmla="*/ 253 h 109"/>
                <a:gd name="T24" fmla="*/ 196 w 72"/>
                <a:gd name="T25" fmla="*/ 234 h 109"/>
                <a:gd name="T26" fmla="*/ 106 w 72"/>
                <a:gd name="T27" fmla="*/ 151 h 109"/>
                <a:gd name="T28" fmla="*/ 213 w 72"/>
                <a:gd name="T29" fmla="*/ 73 h 109"/>
                <a:gd name="T30" fmla="*/ 319 w 72"/>
                <a:gd name="T31" fmla="*/ 123 h 109"/>
                <a:gd name="T32" fmla="*/ 380 w 72"/>
                <a:gd name="T33" fmla="*/ 90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2" h="109">
                  <a:moveTo>
                    <a:pt x="68" y="16"/>
                  </a:moveTo>
                  <a:cubicBezTo>
                    <a:pt x="62" y="6"/>
                    <a:pt x="51" y="0"/>
                    <a:pt x="39" y="0"/>
                  </a:cubicBezTo>
                  <a:cubicBezTo>
                    <a:pt x="21" y="0"/>
                    <a:pt x="5" y="11"/>
                    <a:pt x="5" y="27"/>
                  </a:cubicBezTo>
                  <a:cubicBezTo>
                    <a:pt x="5" y="42"/>
                    <a:pt x="17" y="49"/>
                    <a:pt x="30" y="54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8" y="61"/>
                    <a:pt x="58" y="66"/>
                    <a:pt x="58" y="77"/>
                  </a:cubicBezTo>
                  <a:cubicBezTo>
                    <a:pt x="58" y="88"/>
                    <a:pt x="49" y="97"/>
                    <a:pt x="36" y="97"/>
                  </a:cubicBezTo>
                  <a:cubicBezTo>
                    <a:pt x="24" y="97"/>
                    <a:pt x="14" y="89"/>
                    <a:pt x="14" y="77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2" y="97"/>
                    <a:pt x="17" y="109"/>
                    <a:pt x="35" y="109"/>
                  </a:cubicBezTo>
                  <a:cubicBezTo>
                    <a:pt x="56" y="109"/>
                    <a:pt x="72" y="96"/>
                    <a:pt x="72" y="77"/>
                  </a:cubicBezTo>
                  <a:cubicBezTo>
                    <a:pt x="72" y="59"/>
                    <a:pt x="60" y="51"/>
                    <a:pt x="43" y="45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28" y="40"/>
                    <a:pt x="19" y="36"/>
                    <a:pt x="19" y="27"/>
                  </a:cubicBezTo>
                  <a:cubicBezTo>
                    <a:pt x="19" y="18"/>
                    <a:pt x="29" y="13"/>
                    <a:pt x="38" y="13"/>
                  </a:cubicBezTo>
                  <a:cubicBezTo>
                    <a:pt x="47" y="13"/>
                    <a:pt x="53" y="16"/>
                    <a:pt x="57" y="22"/>
                  </a:cubicBezTo>
                  <a:lnTo>
                    <a:pt x="68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0" name="Picture 2" descr="E:\MKTG\Events\All Events\2016\7 July 2016\6 July 16 - IM Conference\Pack\IM conf image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3" r="7692" b="73771"/>
          <a:stretch/>
        </p:blipFill>
        <p:spPr bwMode="auto">
          <a:xfrm>
            <a:off x="0" y="6457023"/>
            <a:ext cx="9144000" cy="40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225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2256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2256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2256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225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4B3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4B3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4B3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94B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5162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22567"/>
        </a:buClr>
        <a:buFont typeface="Wingdings" pitchFamily="2" charset="2"/>
        <a:buChar char="§"/>
        <a:defRPr sz="2400" kern="1200">
          <a:solidFill>
            <a:srgbClr val="51626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66E32"/>
        </a:buClr>
        <a:buFont typeface="Wingdings" pitchFamily="2" charset="2"/>
        <a:buChar char="§"/>
        <a:defRPr sz="2000" kern="1200">
          <a:solidFill>
            <a:srgbClr val="51626F"/>
          </a:solidFill>
          <a:latin typeface="Arial" pitchFamily="34" charset="0"/>
          <a:ea typeface="+mn-ea"/>
          <a:cs typeface="Arial" pitchFamily="34" charset="0"/>
        </a:defRPr>
      </a:lvl3pPr>
      <a:lvl4pPr marL="1485900" indent="-228600" algn="l" rtl="0" eaLnBrk="0" fontAlgn="base" hangingPunct="0">
        <a:spcBef>
          <a:spcPct val="20000"/>
        </a:spcBef>
        <a:spcAft>
          <a:spcPct val="0"/>
        </a:spcAft>
        <a:buClr>
          <a:srgbClr val="51626F"/>
        </a:buClr>
        <a:buFont typeface="Wingdings" pitchFamily="2" charset="2"/>
        <a:buChar char="§"/>
        <a:defRPr kern="1200">
          <a:solidFill>
            <a:srgbClr val="51626F"/>
          </a:solidFill>
          <a:latin typeface="Arial" pitchFamily="34" charset="0"/>
          <a:ea typeface="+mn-ea"/>
          <a:cs typeface="Arial" pitchFamily="34" charset="0"/>
        </a:defRPr>
      </a:lvl4pPr>
      <a:lvl5pPr marL="1831975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bg2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sz="quarter" idx="11"/>
          </p:nvPr>
        </p:nvSpPr>
        <p:spPr>
          <a:xfrm>
            <a:off x="3581400" y="5283200"/>
            <a:ext cx="5029200" cy="307975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Sonia R. Gioseffi,  Partner, San Francisco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Charles Nightingale, </a:t>
            </a:r>
            <a:r>
              <a:rPr lang="en-US" altLang="en-US" dirty="0" err="1">
                <a:latin typeface="Arial" charset="0"/>
                <a:cs typeface="Arial" charset="0"/>
              </a:rPr>
              <a:t>PAAMCO</a:t>
            </a:r>
            <a:r>
              <a:rPr lang="en-US" altLang="en-US" dirty="0">
                <a:latin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William Lin, </a:t>
            </a:r>
            <a:r>
              <a:rPr lang="en-US" dirty="0"/>
              <a:t>Office of the City Attorney, San Francisco 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Trends </a:t>
            </a:r>
            <a:r>
              <a:rPr lang="en-US" altLang="en-US" dirty="0">
                <a:latin typeface="Arial" charset="0"/>
                <a:cs typeface="Arial" charset="0"/>
              </a:rPr>
              <a:t>in Private Fund Terms</a:t>
            </a:r>
            <a:endParaRPr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316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2016 INVESTMENT MANAGEMENT CONFERENCE</a:t>
            </a:r>
            <a:endParaRPr lang="en-US" altLang="en-US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LPs’ Future Co-Investment Plans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829798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943600"/>
            <a:ext cx="7315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1" dirty="0" smtClean="0">
                <a:latin typeface="+mj-lt"/>
              </a:rPr>
              <a:t>Source: </a:t>
            </a:r>
            <a:r>
              <a:rPr lang="en-US" sz="700" i="1" dirty="0" err="1" smtClean="0">
                <a:latin typeface="+mj-lt"/>
              </a:rPr>
              <a:t>Preqin</a:t>
            </a:r>
            <a:r>
              <a:rPr lang="en-US" sz="700" i="1" dirty="0" smtClean="0">
                <a:latin typeface="+mj-lt"/>
              </a:rPr>
              <a:t> Co-Investment Survey 11/15</a:t>
            </a:r>
            <a:endParaRPr lang="en-US" sz="7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4843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12838"/>
          </a:xfrm>
        </p:spPr>
        <p:txBody>
          <a:bodyPr/>
          <a:lstStyle/>
          <a:p>
            <a:r>
              <a:rPr lang="en-US" dirty="0"/>
              <a:t>Investors Perceived Benefits of </a:t>
            </a:r>
            <a:br>
              <a:rPr lang="en-US" dirty="0"/>
            </a:br>
            <a:r>
              <a:rPr lang="en-US" dirty="0" smtClean="0"/>
              <a:t>Co-Investing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70414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8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</p:spTree>
    <p:extLst>
      <p:ext uri="{BB962C8B-B14F-4D97-AF65-F5344CB8AC3E}">
        <p14:creationId xmlns:p14="http://schemas.microsoft.com/office/powerpoint/2010/main" val="390332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Waterfall</a:t>
            </a:r>
          </a:p>
          <a:p>
            <a:pPr lvl="1"/>
            <a:r>
              <a:rPr lang="en-US" dirty="0"/>
              <a:t>Hedge funds</a:t>
            </a:r>
          </a:p>
          <a:p>
            <a:pPr lvl="1"/>
            <a:r>
              <a:rPr lang="en-US" dirty="0"/>
              <a:t>Closed end funds</a:t>
            </a:r>
          </a:p>
          <a:p>
            <a:r>
              <a:rPr lang="en-US" dirty="0"/>
              <a:t>Management Fee</a:t>
            </a:r>
          </a:p>
          <a:p>
            <a:r>
              <a:rPr lang="en-US" dirty="0"/>
              <a:t>Management Fee </a:t>
            </a:r>
            <a:r>
              <a:rPr lang="en-US" dirty="0" smtClean="0"/>
              <a:t>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70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41438"/>
          </a:xfrm>
        </p:spPr>
        <p:txBody>
          <a:bodyPr/>
          <a:lstStyle/>
          <a:p>
            <a:r>
              <a:rPr lang="en-US" dirty="0"/>
              <a:t>Buyout Funds - Average Management Fee By Fund Size (Funds Raising &amp; Vintage 2015/2016 Funds Closed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956867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67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34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Topics of Discussion</a:t>
            </a:r>
            <a:endParaRPr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General Data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Conflicts of Interest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Co-Investments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Economics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Data</a:t>
            </a:r>
          </a:p>
        </p:txBody>
      </p:sp>
    </p:spTree>
    <p:extLst>
      <p:ext uri="{BB962C8B-B14F-4D97-AF65-F5344CB8AC3E}">
        <p14:creationId xmlns:p14="http://schemas.microsoft.com/office/powerpoint/2010/main" val="169715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12838"/>
          </a:xfrm>
        </p:spPr>
        <p:txBody>
          <a:bodyPr/>
          <a:lstStyle/>
          <a:p>
            <a:r>
              <a:rPr lang="en-US" dirty="0"/>
              <a:t>Institutional Investor Allocation to Each Asset Class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349226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972145"/>
            <a:ext cx="7467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i="1" dirty="0" smtClean="0">
                <a:latin typeface="+mj-lt"/>
              </a:rPr>
              <a:t>Source: </a:t>
            </a:r>
            <a:r>
              <a:rPr lang="en-US" sz="700" i="1" dirty="0" err="1" smtClean="0">
                <a:latin typeface="+mj-lt"/>
              </a:rPr>
              <a:t>Prequin</a:t>
            </a:r>
            <a:r>
              <a:rPr lang="en-US" sz="700" i="1" dirty="0" smtClean="0">
                <a:latin typeface="+mj-lt"/>
              </a:rPr>
              <a:t> Investor Outlook: Alternative Assets HI 2016</a:t>
            </a:r>
            <a:endParaRPr lang="en-US" sz="7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563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12838"/>
          </a:xfrm>
        </p:spPr>
        <p:txBody>
          <a:bodyPr/>
          <a:lstStyle/>
          <a:p>
            <a:r>
              <a:rPr lang="en-US" dirty="0"/>
              <a:t>Areas Where LPs Believe That LP and GP Alignment Can be Improved</a:t>
            </a: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882196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72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77021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Expense allocation and other conflicts of interest provisions</a:t>
            </a:r>
          </a:p>
          <a:p>
            <a:r>
              <a:rPr lang="en-US" dirty="0"/>
              <a:t>Fund </a:t>
            </a:r>
            <a:r>
              <a:rPr lang="en-US" dirty="0" smtClean="0"/>
              <a:t>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8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Co-Investment Provisions</a:t>
            </a:r>
          </a:p>
        </p:txBody>
      </p:sp>
    </p:spTree>
    <p:extLst>
      <p:ext uri="{BB962C8B-B14F-4D97-AF65-F5344CB8AC3E}">
        <p14:creationId xmlns:p14="http://schemas.microsoft.com/office/powerpoint/2010/main" val="73596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descriptive in fund governing documents</a:t>
            </a:r>
          </a:p>
          <a:p>
            <a:r>
              <a:rPr lang="en-US" dirty="0" err="1"/>
              <a:t>MFN</a:t>
            </a:r>
            <a:r>
              <a:rPr lang="en-US" dirty="0"/>
              <a:t> carve out</a:t>
            </a:r>
          </a:p>
          <a:p>
            <a:r>
              <a:rPr lang="en-US" dirty="0"/>
              <a:t>Increased demand from </a:t>
            </a:r>
            <a:r>
              <a:rPr lang="en-US" dirty="0" smtClean="0"/>
              <a:t>investors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5307"/>
      </p:ext>
    </p:extLst>
  </p:cSld>
  <p:clrMapOvr>
    <a:masterClrMapping/>
  </p:clrMapOvr>
</p:sld>
</file>

<file path=ppt/theme/theme1.xml><?xml version="1.0" encoding="utf-8"?>
<a:theme xmlns:a="http://schemas.openxmlformats.org/drawingml/2006/main" name="Firmwide ppt_Standard_2016">
  <a:themeElements>
    <a:clrScheme name="K&amp;L">
      <a:dk1>
        <a:srgbClr val="51626F"/>
      </a:dk1>
      <a:lt1>
        <a:srgbClr val="FFFFFF"/>
      </a:lt1>
      <a:dk2>
        <a:srgbClr val="0094B3"/>
      </a:dk2>
      <a:lt2>
        <a:srgbClr val="23526E"/>
      </a:lt2>
      <a:accent1>
        <a:srgbClr val="E66E32"/>
      </a:accent1>
      <a:accent2>
        <a:srgbClr val="C33248"/>
      </a:accent2>
      <a:accent3>
        <a:srgbClr val="622567"/>
      </a:accent3>
      <a:accent4>
        <a:srgbClr val="5B8845"/>
      </a:accent4>
      <a:accent5>
        <a:srgbClr val="EEAF30"/>
      </a:accent5>
      <a:accent6>
        <a:srgbClr val="B6BF00"/>
      </a:accent6>
      <a:hlink>
        <a:srgbClr val="0094B3"/>
      </a:hlink>
      <a:folHlink>
        <a:srgbClr val="23526E"/>
      </a:folHlink>
    </a:clrScheme>
    <a:fontScheme name="KLG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G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Firmwide ppt_Standard_2016</Template>
  <TotalTime>1082</TotalTime>
  <Words>181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Firmwide ppt_Standard_2016</vt:lpstr>
      <vt:lpstr>Trends in Private Fund Terms</vt:lpstr>
      <vt:lpstr>Topics of Discussion</vt:lpstr>
      <vt:lpstr>General Data</vt:lpstr>
      <vt:lpstr>Institutional Investor Allocation to Each Asset Class</vt:lpstr>
      <vt:lpstr>Areas Where LPs Believe That LP and GP Alignment Can be Improved</vt:lpstr>
      <vt:lpstr>Conflicts of Interest</vt:lpstr>
      <vt:lpstr>Conflicts of Interest</vt:lpstr>
      <vt:lpstr>Co-Investment Provisions</vt:lpstr>
      <vt:lpstr>Co-Investments</vt:lpstr>
      <vt:lpstr>LPs’ Future Co-Investment Plans</vt:lpstr>
      <vt:lpstr>Investors Perceived Benefits of  Co-Investing</vt:lpstr>
      <vt:lpstr>Economics</vt:lpstr>
      <vt:lpstr>Economics</vt:lpstr>
      <vt:lpstr>Buyout Funds - Average Management Fee By Fund Size (Funds Raising &amp; Vintage 2015/2016 Funds Closed)</vt:lpstr>
      <vt:lpstr>QUESTIONS?</vt:lpstr>
      <vt:lpstr>PowerPoint Presentation</vt:lpstr>
    </vt:vector>
  </TitlesOfParts>
  <Company>K&amp;L Gates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Byington, Britt</dc:creator>
  <cp:lastModifiedBy>Proctor, Dale A.</cp:lastModifiedBy>
  <cp:revision>10</cp:revision>
  <dcterms:created xsi:type="dcterms:W3CDTF">2016-05-16T22:53:32Z</dcterms:created>
  <dcterms:modified xsi:type="dcterms:W3CDTF">2016-11-29T21:59:29Z</dcterms:modified>
</cp:coreProperties>
</file>