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0" r:id="rId4"/>
  </p:sldMasterIdLst>
  <p:notesMasterIdLst>
    <p:notesMasterId r:id="rId60"/>
  </p:notesMasterIdLst>
  <p:handoutMasterIdLst>
    <p:handoutMasterId r:id="rId61"/>
  </p:handoutMasterIdLst>
  <p:sldIdLst>
    <p:sldId id="256" r:id="rId5"/>
    <p:sldId id="264" r:id="rId6"/>
    <p:sldId id="258" r:id="rId7"/>
    <p:sldId id="279" r:id="rId8"/>
    <p:sldId id="310" r:id="rId9"/>
    <p:sldId id="280" r:id="rId10"/>
    <p:sldId id="284" r:id="rId11"/>
    <p:sldId id="283" r:id="rId12"/>
    <p:sldId id="312" r:id="rId13"/>
    <p:sldId id="281" r:id="rId14"/>
    <p:sldId id="294" r:id="rId15"/>
    <p:sldId id="261" r:id="rId16"/>
    <p:sldId id="260" r:id="rId17"/>
    <p:sldId id="290" r:id="rId18"/>
    <p:sldId id="266" r:id="rId19"/>
    <p:sldId id="297" r:id="rId20"/>
    <p:sldId id="268" r:id="rId21"/>
    <p:sldId id="309" r:id="rId22"/>
    <p:sldId id="313" r:id="rId23"/>
    <p:sldId id="289" r:id="rId24"/>
    <p:sldId id="285" r:id="rId25"/>
    <p:sldId id="270" r:id="rId26"/>
    <p:sldId id="271" r:id="rId27"/>
    <p:sldId id="272" r:id="rId28"/>
    <p:sldId id="278" r:id="rId29"/>
    <p:sldId id="305" r:id="rId30"/>
    <p:sldId id="273" r:id="rId31"/>
    <p:sldId id="299" r:id="rId32"/>
    <p:sldId id="304" r:id="rId33"/>
    <p:sldId id="302" r:id="rId34"/>
    <p:sldId id="300" r:id="rId35"/>
    <p:sldId id="303" r:id="rId36"/>
    <p:sldId id="301" r:id="rId37"/>
    <p:sldId id="307" r:id="rId38"/>
    <p:sldId id="316" r:id="rId39"/>
    <p:sldId id="317" r:id="rId40"/>
    <p:sldId id="318" r:id="rId41"/>
    <p:sldId id="327" r:id="rId42"/>
    <p:sldId id="331" r:id="rId43"/>
    <p:sldId id="330" r:id="rId44"/>
    <p:sldId id="332" r:id="rId45"/>
    <p:sldId id="333" r:id="rId46"/>
    <p:sldId id="329" r:id="rId47"/>
    <p:sldId id="334" r:id="rId48"/>
    <p:sldId id="319" r:id="rId49"/>
    <p:sldId id="337" r:id="rId50"/>
    <p:sldId id="336" r:id="rId51"/>
    <p:sldId id="320" r:id="rId52"/>
    <p:sldId id="321" r:id="rId53"/>
    <p:sldId id="322" r:id="rId54"/>
    <p:sldId id="323" r:id="rId55"/>
    <p:sldId id="325" r:id="rId56"/>
    <p:sldId id="326" r:id="rId57"/>
    <p:sldId id="324" r:id="rId58"/>
    <p:sldId id="259" r:id="rId59"/>
  </p:sldIdLst>
  <p:sldSz cx="9144000" cy="6858000" type="screen4x3"/>
  <p:notesSz cx="9312275" cy="7026275"/>
  <p:custDataLst>
    <p:tags r:id="rId6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a:defRPr>
    </a:lvl1pPr>
    <a:lvl2pPr marL="457200" algn="l" rtl="0" fontAlgn="base">
      <a:spcBef>
        <a:spcPct val="0"/>
      </a:spcBef>
      <a:spcAft>
        <a:spcPct val="0"/>
      </a:spcAft>
      <a:defRPr kern="1200">
        <a:solidFill>
          <a:schemeClr val="tx1"/>
        </a:solidFill>
        <a:latin typeface="Calibri" pitchFamily="34" charset="0"/>
        <a:ea typeface="+mn-ea"/>
        <a:cs typeface="Arial"/>
      </a:defRPr>
    </a:lvl2pPr>
    <a:lvl3pPr marL="914400" algn="l" rtl="0" fontAlgn="base">
      <a:spcBef>
        <a:spcPct val="0"/>
      </a:spcBef>
      <a:spcAft>
        <a:spcPct val="0"/>
      </a:spcAft>
      <a:defRPr kern="1200">
        <a:solidFill>
          <a:schemeClr val="tx1"/>
        </a:solidFill>
        <a:latin typeface="Calibri" pitchFamily="34" charset="0"/>
        <a:ea typeface="+mn-ea"/>
        <a:cs typeface="Arial"/>
      </a:defRPr>
    </a:lvl3pPr>
    <a:lvl4pPr marL="1371600" algn="l" rtl="0" fontAlgn="base">
      <a:spcBef>
        <a:spcPct val="0"/>
      </a:spcBef>
      <a:spcAft>
        <a:spcPct val="0"/>
      </a:spcAft>
      <a:defRPr kern="1200">
        <a:solidFill>
          <a:schemeClr val="tx1"/>
        </a:solidFill>
        <a:latin typeface="Calibri" pitchFamily="34" charset="0"/>
        <a:ea typeface="+mn-ea"/>
        <a:cs typeface="Arial"/>
      </a:defRPr>
    </a:lvl4pPr>
    <a:lvl5pPr marL="1828800" algn="l" rtl="0" fontAlgn="base">
      <a:spcBef>
        <a:spcPct val="0"/>
      </a:spcBef>
      <a:spcAft>
        <a:spcPct val="0"/>
      </a:spcAft>
      <a:defRPr kern="1200">
        <a:solidFill>
          <a:schemeClr val="tx1"/>
        </a:solidFill>
        <a:latin typeface="Calibri" pitchFamily="34" charset="0"/>
        <a:ea typeface="+mn-ea"/>
        <a:cs typeface="Arial"/>
      </a:defRPr>
    </a:lvl5pPr>
    <a:lvl6pPr marL="2286000" algn="l" defTabSz="914400" rtl="0" eaLnBrk="1" latinLnBrk="0" hangingPunct="1">
      <a:defRPr kern="1200">
        <a:solidFill>
          <a:schemeClr val="tx1"/>
        </a:solidFill>
        <a:latin typeface="Calibri" pitchFamily="34" charset="0"/>
        <a:ea typeface="+mn-ea"/>
        <a:cs typeface="Arial"/>
      </a:defRPr>
    </a:lvl6pPr>
    <a:lvl7pPr marL="2743200" algn="l" defTabSz="914400" rtl="0" eaLnBrk="1" latinLnBrk="0" hangingPunct="1">
      <a:defRPr kern="1200">
        <a:solidFill>
          <a:schemeClr val="tx1"/>
        </a:solidFill>
        <a:latin typeface="Calibri" pitchFamily="34" charset="0"/>
        <a:ea typeface="+mn-ea"/>
        <a:cs typeface="Arial"/>
      </a:defRPr>
    </a:lvl7pPr>
    <a:lvl8pPr marL="3200400" algn="l" defTabSz="914400" rtl="0" eaLnBrk="1" latinLnBrk="0" hangingPunct="1">
      <a:defRPr kern="1200">
        <a:solidFill>
          <a:schemeClr val="tx1"/>
        </a:solidFill>
        <a:latin typeface="Calibri" pitchFamily="34" charset="0"/>
        <a:ea typeface="+mn-ea"/>
        <a:cs typeface="Arial"/>
      </a:defRPr>
    </a:lvl8pPr>
    <a:lvl9pPr marL="3657600" algn="l" defTabSz="914400" rtl="0" eaLnBrk="1" latinLnBrk="0" hangingPunct="1">
      <a:defRPr kern="1200">
        <a:solidFill>
          <a:schemeClr val="tx1"/>
        </a:solidFill>
        <a:latin typeface="Calibri" pitchFamily="34" charset="0"/>
        <a:ea typeface="+mn-ea"/>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26F"/>
    <a:srgbClr val="E66E32"/>
    <a:srgbClr val="009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20" autoAdjust="0"/>
    <p:restoredTop sz="94693" autoAdjust="0"/>
  </p:normalViewPr>
  <p:slideViewPr>
    <p:cSldViewPr>
      <p:cViewPr>
        <p:scale>
          <a:sx n="69" d="100"/>
          <a:sy n="69" d="100"/>
        </p:scale>
        <p:origin x="-1315" y="-206"/>
      </p:cViewPr>
      <p:guideLst>
        <p:guide orient="horz" pos="2160"/>
        <p:guide orient="horz" pos="4176"/>
        <p:guide pos="2880"/>
      </p:guideLst>
    </p:cSldViewPr>
  </p:slideViewPr>
  <p:notesTextViewPr>
    <p:cViewPr>
      <p:scale>
        <a:sx n="1" d="1"/>
        <a:sy n="1" d="1"/>
      </p:scale>
      <p:origin x="0" y="0"/>
    </p:cViewPr>
  </p:notesTextViewPr>
  <p:notesViewPr>
    <p:cSldViewPr>
      <p:cViewPr varScale="1">
        <p:scale>
          <a:sx n="115" d="100"/>
          <a:sy n="115" d="100"/>
        </p:scale>
        <p:origin x="-1656" y="-114"/>
      </p:cViewPr>
      <p:guideLst>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50467" y="237463"/>
            <a:ext cx="6208183" cy="292761"/>
          </a:xfrm>
          <a:prstGeom prst="rect">
            <a:avLst/>
          </a:prstGeom>
        </p:spPr>
        <p:txBody>
          <a:bodyPr vert="horz" lIns="93359" tIns="46680" rIns="93359" bIns="46680" rtlCol="0"/>
          <a:lstStyle>
            <a:lvl1pPr algn="l">
              <a:defRPr sz="1200">
                <a:latin typeface="+mn-lt"/>
              </a:defRPr>
            </a:lvl1pPr>
          </a:lstStyle>
          <a:p>
            <a:pPr>
              <a:defRPr/>
            </a:pPr>
            <a:endParaRPr lang="en-US"/>
          </a:p>
        </p:txBody>
      </p:sp>
      <p:sp>
        <p:nvSpPr>
          <p:cNvPr id="3" name="Date Placeholder 2"/>
          <p:cNvSpPr>
            <a:spLocks noGrp="1"/>
          </p:cNvSpPr>
          <p:nvPr>
            <p:ph type="dt" sz="quarter" idx="1"/>
          </p:nvPr>
        </p:nvSpPr>
        <p:spPr>
          <a:xfrm>
            <a:off x="206939" y="6559484"/>
            <a:ext cx="3828380" cy="351314"/>
          </a:xfrm>
          <a:prstGeom prst="rect">
            <a:avLst/>
          </a:prstGeom>
        </p:spPr>
        <p:txBody>
          <a:bodyPr vert="horz" lIns="93359" tIns="46680" rIns="93359" bIns="46680" rtlCol="0" anchor="b"/>
          <a:lstStyle>
            <a:lvl1pPr algn="l">
              <a:defRPr sz="1000">
                <a:latin typeface="+mn-lt"/>
              </a:defRPr>
            </a:lvl1pPr>
          </a:lstStyle>
          <a:p>
            <a:pPr>
              <a:defRPr/>
            </a:pPr>
            <a:fld id="{5C909FF3-33E5-4729-ACEB-A04B407C6FCE}" type="datetimeFigureOut">
              <a:rPr lang="en-US"/>
              <a:pPr>
                <a:defRPr/>
              </a:pPr>
              <a:t>10/10/2018</a:t>
            </a:fld>
            <a:endParaRPr lang="en-US"/>
          </a:p>
        </p:txBody>
      </p:sp>
      <p:sp>
        <p:nvSpPr>
          <p:cNvPr id="5" name="Slide Number Placeholder 4"/>
          <p:cNvSpPr>
            <a:spLocks noGrp="1"/>
          </p:cNvSpPr>
          <p:nvPr>
            <p:ph type="sldNum" sz="quarter" idx="3"/>
          </p:nvPr>
        </p:nvSpPr>
        <p:spPr>
          <a:xfrm>
            <a:off x="5275340" y="6557857"/>
            <a:ext cx="3829996" cy="351314"/>
          </a:xfrm>
          <a:prstGeom prst="rect">
            <a:avLst/>
          </a:prstGeom>
        </p:spPr>
        <p:txBody>
          <a:bodyPr vert="horz" lIns="93359" tIns="46680" rIns="93359" bIns="46680" rtlCol="0" anchor="b"/>
          <a:lstStyle>
            <a:lvl1pPr algn="r">
              <a:defRPr sz="1000">
                <a:latin typeface="+mn-lt"/>
              </a:defRPr>
            </a:lvl1pPr>
          </a:lstStyle>
          <a:p>
            <a:pPr>
              <a:defRPr/>
            </a:pPr>
            <a:fld id="{61D0E91A-24E4-41B6-9E66-3D80AC636B5B}" type="slidenum">
              <a:rPr lang="en-US"/>
              <a:pPr>
                <a:defRPr/>
              </a:pPr>
              <a:t>‹#›</a:t>
            </a:fld>
            <a:endParaRPr lang="en-US"/>
          </a:p>
        </p:txBody>
      </p:sp>
      <p:sp>
        <p:nvSpPr>
          <p:cNvPr id="7" name="Rectangle 6"/>
          <p:cNvSpPr/>
          <p:nvPr/>
        </p:nvSpPr>
        <p:spPr>
          <a:xfrm>
            <a:off x="388012" y="0"/>
            <a:ext cx="1391992" cy="624558"/>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lIns="93359" tIns="46680" rIns="93359" bIns="46680" anchor="ctr"/>
          <a:lstStyle/>
          <a:p>
            <a:pPr algn="ctr" fontAlgn="auto">
              <a:spcBef>
                <a:spcPct val="0"/>
              </a:spcBef>
              <a:spcAft>
                <a:spcPct val="0"/>
              </a:spcAft>
              <a:defRPr/>
            </a:pPr>
            <a:endParaRPr lang="en-US"/>
          </a:p>
        </p:txBody>
      </p:sp>
      <p:pic>
        <p:nvPicPr>
          <p:cNvPr id="17414"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481782" y="287882"/>
            <a:ext cx="1206069" cy="18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16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19" cy="351314"/>
          </a:xfrm>
          <a:prstGeom prst="rect">
            <a:avLst/>
          </a:prstGeom>
        </p:spPr>
        <p:txBody>
          <a:bodyPr vert="horz" lIns="93359" tIns="46680" rIns="93359" bIns="46680" rtlCol="0"/>
          <a:lstStyle>
            <a:lvl1pPr algn="l" fontAlgn="auto">
              <a:spcBef>
                <a:spcPct val="0"/>
              </a:spcBef>
              <a:spcAft>
                <a:spcPct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75341" y="0"/>
            <a:ext cx="4035319" cy="351314"/>
          </a:xfrm>
          <a:prstGeom prst="rect">
            <a:avLst/>
          </a:prstGeom>
        </p:spPr>
        <p:txBody>
          <a:bodyPr vert="horz" lIns="93359" tIns="46680" rIns="93359" bIns="46680" rtlCol="0"/>
          <a:lstStyle>
            <a:lvl1pPr algn="r" fontAlgn="auto">
              <a:spcBef>
                <a:spcPct val="0"/>
              </a:spcBef>
              <a:spcAft>
                <a:spcPct val="0"/>
              </a:spcAft>
              <a:defRPr sz="1200">
                <a:latin typeface="+mn-lt"/>
                <a:cs typeface="+mn-cs"/>
              </a:defRPr>
            </a:lvl1pPr>
          </a:lstStyle>
          <a:p>
            <a:pPr>
              <a:defRPr/>
            </a:pPr>
            <a:fld id="{0CEA4D81-C58D-42A9-AB2B-C9419FA83EC7}" type="datetimeFigureOut">
              <a:rPr lang="en-US"/>
              <a:pPr>
                <a:defRPr/>
              </a:pPr>
              <a:t>10/10/2018</a:t>
            </a:fld>
            <a:endParaRPr lang="en-US"/>
          </a:p>
        </p:txBody>
      </p:sp>
      <p:sp>
        <p:nvSpPr>
          <p:cNvPr id="4" name="Slide Image Placeholder 3"/>
          <p:cNvSpPr>
            <a:spLocks noGrp="1" noRot="1" noChangeAspect="1"/>
          </p:cNvSpPr>
          <p:nvPr>
            <p:ph type="sldImg" idx="2"/>
          </p:nvPr>
        </p:nvSpPr>
        <p:spPr>
          <a:xfrm>
            <a:off x="2900363" y="527050"/>
            <a:ext cx="3511550" cy="2635250"/>
          </a:xfrm>
          <a:prstGeom prst="rect">
            <a:avLst/>
          </a:prstGeom>
          <a:noFill/>
          <a:ln w="12700">
            <a:solidFill>
              <a:prstClr val="black"/>
            </a:solidFill>
          </a:ln>
        </p:spPr>
      </p:sp>
      <p:sp>
        <p:nvSpPr>
          <p:cNvPr id="5" name="Notes Placeholder 4"/>
          <p:cNvSpPr>
            <a:spLocks noGrp="1"/>
          </p:cNvSpPr>
          <p:nvPr>
            <p:ph type="body" sz="quarter" idx="3"/>
          </p:nvPr>
        </p:nvSpPr>
        <p:spPr>
          <a:xfrm>
            <a:off x="931228" y="3337480"/>
            <a:ext cx="7449820" cy="3161824"/>
          </a:xfrm>
          <a:prstGeom prst="rect">
            <a:avLst/>
          </a:prstGeom>
        </p:spPr>
        <p:txBody>
          <a:bodyPr vert="horz" lIns="93359" tIns="46680" rIns="93359" bIns="466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73335"/>
            <a:ext cx="4035319" cy="351314"/>
          </a:xfrm>
          <a:prstGeom prst="rect">
            <a:avLst/>
          </a:prstGeom>
        </p:spPr>
        <p:txBody>
          <a:bodyPr vert="horz" lIns="93359" tIns="46680" rIns="93359" bIns="46680" rtlCol="0" anchor="b"/>
          <a:lstStyle>
            <a:lvl1pPr algn="l" fontAlgn="auto">
              <a:spcBef>
                <a:spcPct val="0"/>
              </a:spcBef>
              <a:spcAft>
                <a:spcPct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75341" y="6673335"/>
            <a:ext cx="4035319" cy="351314"/>
          </a:xfrm>
          <a:prstGeom prst="rect">
            <a:avLst/>
          </a:prstGeom>
        </p:spPr>
        <p:txBody>
          <a:bodyPr vert="horz" lIns="93359" tIns="46680" rIns="93359" bIns="46680" rtlCol="0" anchor="b"/>
          <a:lstStyle>
            <a:lvl1pPr algn="r" fontAlgn="auto">
              <a:spcBef>
                <a:spcPct val="0"/>
              </a:spcBef>
              <a:spcAft>
                <a:spcPct val="0"/>
              </a:spcAft>
              <a:defRPr sz="1200">
                <a:latin typeface="+mn-lt"/>
                <a:cs typeface="+mn-cs"/>
              </a:defRPr>
            </a:lvl1pPr>
          </a:lstStyle>
          <a:p>
            <a:pPr>
              <a:defRPr/>
            </a:pPr>
            <a:fld id="{80DF5EF3-D2CA-4F49-AD3F-80BF514BD505}" type="slidenum">
              <a:rPr lang="en-US"/>
              <a:pPr>
                <a:defRPr/>
              </a:pPr>
              <a:t>‹#›</a:t>
            </a:fld>
            <a:endParaRPr lang="en-US"/>
          </a:p>
        </p:txBody>
      </p:sp>
    </p:spTree>
    <p:extLst>
      <p:ext uri="{BB962C8B-B14F-4D97-AF65-F5344CB8AC3E}">
        <p14:creationId xmlns:p14="http://schemas.microsoft.com/office/powerpoint/2010/main" val="244260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a:t>
            </a:fld>
            <a:endParaRPr lang="en-US"/>
          </a:p>
        </p:txBody>
      </p:sp>
    </p:spTree>
    <p:extLst>
      <p:ext uri="{BB962C8B-B14F-4D97-AF65-F5344CB8AC3E}">
        <p14:creationId xmlns:p14="http://schemas.microsoft.com/office/powerpoint/2010/main" val="349138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10</a:t>
            </a:fld>
            <a:endParaRPr lang="en-US"/>
          </a:p>
        </p:txBody>
      </p:sp>
    </p:spTree>
    <p:extLst>
      <p:ext uri="{BB962C8B-B14F-4D97-AF65-F5344CB8AC3E}">
        <p14:creationId xmlns:p14="http://schemas.microsoft.com/office/powerpoint/2010/main" val="336787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11</a:t>
            </a:fld>
            <a:endParaRPr lang="en-US"/>
          </a:p>
        </p:txBody>
      </p:sp>
    </p:spTree>
    <p:extLst>
      <p:ext uri="{BB962C8B-B14F-4D97-AF65-F5344CB8AC3E}">
        <p14:creationId xmlns:p14="http://schemas.microsoft.com/office/powerpoint/2010/main" val="3020429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12</a:t>
            </a:fld>
            <a:endParaRPr lang="en-US"/>
          </a:p>
        </p:txBody>
      </p:sp>
    </p:spTree>
    <p:extLst>
      <p:ext uri="{BB962C8B-B14F-4D97-AF65-F5344CB8AC3E}">
        <p14:creationId xmlns:p14="http://schemas.microsoft.com/office/powerpoint/2010/main" val="235352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13</a:t>
            </a:fld>
            <a:endParaRPr lang="en-US"/>
          </a:p>
        </p:txBody>
      </p:sp>
    </p:spTree>
    <p:extLst>
      <p:ext uri="{BB962C8B-B14F-4D97-AF65-F5344CB8AC3E}">
        <p14:creationId xmlns:p14="http://schemas.microsoft.com/office/powerpoint/2010/main" val="162111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14</a:t>
            </a:fld>
            <a:endParaRPr lang="en-US"/>
          </a:p>
        </p:txBody>
      </p:sp>
    </p:spTree>
    <p:extLst>
      <p:ext uri="{BB962C8B-B14F-4D97-AF65-F5344CB8AC3E}">
        <p14:creationId xmlns:p14="http://schemas.microsoft.com/office/powerpoint/2010/main" val="188526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15</a:t>
            </a:fld>
            <a:endParaRPr lang="en-US"/>
          </a:p>
        </p:txBody>
      </p:sp>
    </p:spTree>
    <p:extLst>
      <p:ext uri="{BB962C8B-B14F-4D97-AF65-F5344CB8AC3E}">
        <p14:creationId xmlns:p14="http://schemas.microsoft.com/office/powerpoint/2010/main" val="307257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16</a:t>
            </a:fld>
            <a:endParaRPr lang="en-US"/>
          </a:p>
        </p:txBody>
      </p:sp>
    </p:spTree>
    <p:extLst>
      <p:ext uri="{BB962C8B-B14F-4D97-AF65-F5344CB8AC3E}">
        <p14:creationId xmlns:p14="http://schemas.microsoft.com/office/powerpoint/2010/main" val="985629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17</a:t>
            </a:fld>
            <a:endParaRPr lang="en-US"/>
          </a:p>
        </p:txBody>
      </p:sp>
    </p:spTree>
    <p:extLst>
      <p:ext uri="{BB962C8B-B14F-4D97-AF65-F5344CB8AC3E}">
        <p14:creationId xmlns:p14="http://schemas.microsoft.com/office/powerpoint/2010/main" val="3193844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18</a:t>
            </a:fld>
            <a:endParaRPr lang="en-US"/>
          </a:p>
        </p:txBody>
      </p:sp>
    </p:spTree>
    <p:extLst>
      <p:ext uri="{BB962C8B-B14F-4D97-AF65-F5344CB8AC3E}">
        <p14:creationId xmlns:p14="http://schemas.microsoft.com/office/powerpoint/2010/main" val="2080632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19</a:t>
            </a:fld>
            <a:endParaRPr lang="en-US"/>
          </a:p>
        </p:txBody>
      </p:sp>
    </p:spTree>
    <p:extLst>
      <p:ext uri="{BB962C8B-B14F-4D97-AF65-F5344CB8AC3E}">
        <p14:creationId xmlns:p14="http://schemas.microsoft.com/office/powerpoint/2010/main" val="319384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a:t>
            </a:fld>
            <a:endParaRPr lang="en-US"/>
          </a:p>
        </p:txBody>
      </p:sp>
    </p:spTree>
    <p:extLst>
      <p:ext uri="{BB962C8B-B14F-4D97-AF65-F5344CB8AC3E}">
        <p14:creationId xmlns:p14="http://schemas.microsoft.com/office/powerpoint/2010/main" val="1105177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20</a:t>
            </a:fld>
            <a:endParaRPr lang="en-US"/>
          </a:p>
        </p:txBody>
      </p:sp>
    </p:spTree>
    <p:extLst>
      <p:ext uri="{BB962C8B-B14F-4D97-AF65-F5344CB8AC3E}">
        <p14:creationId xmlns:p14="http://schemas.microsoft.com/office/powerpoint/2010/main" val="2427039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21</a:t>
            </a:fld>
            <a:endParaRPr lang="en-US"/>
          </a:p>
        </p:txBody>
      </p:sp>
    </p:spTree>
    <p:extLst>
      <p:ext uri="{BB962C8B-B14F-4D97-AF65-F5344CB8AC3E}">
        <p14:creationId xmlns:p14="http://schemas.microsoft.com/office/powerpoint/2010/main" val="421937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22</a:t>
            </a:fld>
            <a:endParaRPr lang="en-US"/>
          </a:p>
        </p:txBody>
      </p:sp>
    </p:spTree>
    <p:extLst>
      <p:ext uri="{BB962C8B-B14F-4D97-AF65-F5344CB8AC3E}">
        <p14:creationId xmlns:p14="http://schemas.microsoft.com/office/powerpoint/2010/main" val="309465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23</a:t>
            </a:fld>
            <a:endParaRPr lang="en-US"/>
          </a:p>
        </p:txBody>
      </p:sp>
    </p:spTree>
    <p:extLst>
      <p:ext uri="{BB962C8B-B14F-4D97-AF65-F5344CB8AC3E}">
        <p14:creationId xmlns:p14="http://schemas.microsoft.com/office/powerpoint/2010/main" val="2614232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24</a:t>
            </a:fld>
            <a:endParaRPr lang="en-US"/>
          </a:p>
        </p:txBody>
      </p:sp>
    </p:spTree>
    <p:extLst>
      <p:ext uri="{BB962C8B-B14F-4D97-AF65-F5344CB8AC3E}">
        <p14:creationId xmlns:p14="http://schemas.microsoft.com/office/powerpoint/2010/main" val="3792861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25</a:t>
            </a:fld>
            <a:endParaRPr lang="en-US"/>
          </a:p>
        </p:txBody>
      </p:sp>
    </p:spTree>
    <p:extLst>
      <p:ext uri="{BB962C8B-B14F-4D97-AF65-F5344CB8AC3E}">
        <p14:creationId xmlns:p14="http://schemas.microsoft.com/office/powerpoint/2010/main" val="2480713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26</a:t>
            </a:fld>
            <a:endParaRPr lang="en-US"/>
          </a:p>
        </p:txBody>
      </p:sp>
    </p:spTree>
    <p:extLst>
      <p:ext uri="{BB962C8B-B14F-4D97-AF65-F5344CB8AC3E}">
        <p14:creationId xmlns:p14="http://schemas.microsoft.com/office/powerpoint/2010/main" val="407799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27</a:t>
            </a:fld>
            <a:endParaRPr lang="en-US"/>
          </a:p>
        </p:txBody>
      </p:sp>
    </p:spTree>
    <p:extLst>
      <p:ext uri="{BB962C8B-B14F-4D97-AF65-F5344CB8AC3E}">
        <p14:creationId xmlns:p14="http://schemas.microsoft.com/office/powerpoint/2010/main" val="3946783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28</a:t>
            </a:fld>
            <a:endParaRPr lang="en-US"/>
          </a:p>
        </p:txBody>
      </p:sp>
    </p:spTree>
    <p:extLst>
      <p:ext uri="{BB962C8B-B14F-4D97-AF65-F5344CB8AC3E}">
        <p14:creationId xmlns:p14="http://schemas.microsoft.com/office/powerpoint/2010/main" val="1306300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29</a:t>
            </a:fld>
            <a:endParaRPr lang="en-US"/>
          </a:p>
        </p:txBody>
      </p:sp>
    </p:spTree>
    <p:extLst>
      <p:ext uri="{BB962C8B-B14F-4D97-AF65-F5344CB8AC3E}">
        <p14:creationId xmlns:p14="http://schemas.microsoft.com/office/powerpoint/2010/main" val="383808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3</a:t>
            </a:fld>
            <a:endParaRPr lang="en-US"/>
          </a:p>
        </p:txBody>
      </p:sp>
    </p:spTree>
    <p:extLst>
      <p:ext uri="{BB962C8B-B14F-4D97-AF65-F5344CB8AC3E}">
        <p14:creationId xmlns:p14="http://schemas.microsoft.com/office/powerpoint/2010/main" val="14340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30</a:t>
            </a:fld>
            <a:endParaRPr lang="en-US"/>
          </a:p>
        </p:txBody>
      </p:sp>
    </p:spTree>
    <p:extLst>
      <p:ext uri="{BB962C8B-B14F-4D97-AF65-F5344CB8AC3E}">
        <p14:creationId xmlns:p14="http://schemas.microsoft.com/office/powerpoint/2010/main" val="3236325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31</a:t>
            </a:fld>
            <a:endParaRPr lang="en-US"/>
          </a:p>
        </p:txBody>
      </p:sp>
    </p:spTree>
    <p:extLst>
      <p:ext uri="{BB962C8B-B14F-4D97-AF65-F5344CB8AC3E}">
        <p14:creationId xmlns:p14="http://schemas.microsoft.com/office/powerpoint/2010/main" val="2390227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32</a:t>
            </a:fld>
            <a:endParaRPr lang="en-US"/>
          </a:p>
        </p:txBody>
      </p:sp>
    </p:spTree>
    <p:extLst>
      <p:ext uri="{BB962C8B-B14F-4D97-AF65-F5344CB8AC3E}">
        <p14:creationId xmlns:p14="http://schemas.microsoft.com/office/powerpoint/2010/main" val="362336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33</a:t>
            </a:fld>
            <a:endParaRPr lang="en-US"/>
          </a:p>
        </p:txBody>
      </p:sp>
    </p:spTree>
    <p:extLst>
      <p:ext uri="{BB962C8B-B14F-4D97-AF65-F5344CB8AC3E}">
        <p14:creationId xmlns:p14="http://schemas.microsoft.com/office/powerpoint/2010/main" val="3606823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34</a:t>
            </a:fld>
            <a:endParaRPr lang="en-US"/>
          </a:p>
        </p:txBody>
      </p:sp>
    </p:spTree>
    <p:extLst>
      <p:ext uri="{BB962C8B-B14F-4D97-AF65-F5344CB8AC3E}">
        <p14:creationId xmlns:p14="http://schemas.microsoft.com/office/powerpoint/2010/main" val="2308038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F9856B49-D8F4-499B-87F6-54326BDCAE5B}" type="slidenum">
              <a:rPr lang="ru-RU" altLang="en-US" sz="1800" smtClean="0"/>
              <a:pPr>
                <a:spcBef>
                  <a:spcPct val="0"/>
                </a:spcBef>
              </a:pPr>
              <a:t>35</a:t>
            </a:fld>
            <a:endParaRPr lang="ru-RU" altLang="en-US" sz="1800" smtClean="0"/>
          </a:p>
        </p:txBody>
      </p:sp>
      <p:sp>
        <p:nvSpPr>
          <p:cNvPr id="46083"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6084"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E0728B1F-1514-44D0-B58F-D777DAFEFF89}" type="slidenum">
              <a:rPr lang="ru-RU" altLang="en-US" sz="1800" smtClean="0">
                <a:cs typeface="Arial"/>
              </a:rPr>
              <a:pPr defTabSz="927100">
                <a:spcBef>
                  <a:spcPct val="0"/>
                </a:spcBef>
              </a:pPr>
              <a:t>35</a:t>
            </a:fld>
            <a:endParaRPr lang="ru-RU" altLang="en-US" sz="1800" smtClean="0">
              <a:cs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0AD5B0FE-47C7-40D5-97B3-1FDC2BAE4597}" type="slidenum">
              <a:rPr lang="ru-RU" altLang="en-US" sz="1800" smtClean="0"/>
              <a:pPr>
                <a:spcBef>
                  <a:spcPct val="0"/>
                </a:spcBef>
              </a:pPr>
              <a:t>36</a:t>
            </a:fld>
            <a:endParaRPr lang="ru-RU" altLang="en-US" sz="1800" smtClean="0"/>
          </a:p>
        </p:txBody>
      </p:sp>
      <p:sp>
        <p:nvSpPr>
          <p:cNvPr id="47107"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7108"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1364C9A8-5F0F-4260-B642-BFB2439494A4}" type="slidenum">
              <a:rPr lang="ru-RU" altLang="en-US" sz="1800" smtClean="0">
                <a:cs typeface="Arial"/>
              </a:rPr>
              <a:pPr defTabSz="927100">
                <a:spcBef>
                  <a:spcPct val="0"/>
                </a:spcBef>
              </a:pPr>
              <a:t>36</a:t>
            </a:fld>
            <a:endParaRPr lang="ru-RU" altLang="en-US" sz="1800" smtClean="0">
              <a:cs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3799DA1D-E56E-4A8F-A075-E521600F152F}" type="slidenum">
              <a:rPr lang="ru-RU" altLang="en-US" sz="1800" smtClean="0"/>
              <a:pPr>
                <a:spcBef>
                  <a:spcPct val="0"/>
                </a:spcBef>
              </a:pPr>
              <a:t>37</a:t>
            </a:fld>
            <a:endParaRPr lang="ru-RU" altLang="en-US" sz="1800" smtClean="0"/>
          </a:p>
        </p:txBody>
      </p:sp>
      <p:sp>
        <p:nvSpPr>
          <p:cNvPr id="4813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813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C51D2CD4-C340-41E0-942F-0B65F371E6C4}" type="slidenum">
              <a:rPr lang="ru-RU" altLang="en-US" sz="1800" smtClean="0">
                <a:cs typeface="Arial"/>
              </a:rPr>
              <a:pPr defTabSz="927100">
                <a:spcBef>
                  <a:spcPct val="0"/>
                </a:spcBef>
              </a:pPr>
              <a:t>37</a:t>
            </a:fld>
            <a:endParaRPr lang="ru-RU" altLang="en-US" sz="1800" smtClean="0">
              <a:cs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3799DA1D-E56E-4A8F-A075-E521600F152F}" type="slidenum">
              <a:rPr lang="ru-RU" altLang="en-US" sz="1800" smtClean="0"/>
              <a:pPr>
                <a:spcBef>
                  <a:spcPct val="0"/>
                </a:spcBef>
              </a:pPr>
              <a:t>38</a:t>
            </a:fld>
            <a:endParaRPr lang="ru-RU" altLang="en-US" sz="1800" smtClean="0"/>
          </a:p>
        </p:txBody>
      </p:sp>
      <p:sp>
        <p:nvSpPr>
          <p:cNvPr id="4813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813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C51D2CD4-C340-41E0-942F-0B65F371E6C4}" type="slidenum">
              <a:rPr lang="ru-RU" altLang="en-US" sz="1800" smtClean="0">
                <a:cs typeface="Arial"/>
              </a:rPr>
              <a:pPr defTabSz="927100">
                <a:spcBef>
                  <a:spcPct val="0"/>
                </a:spcBef>
              </a:pPr>
              <a:t>38</a:t>
            </a:fld>
            <a:endParaRPr lang="ru-RU" altLang="en-US" sz="1800" smtClean="0">
              <a:cs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3799DA1D-E56E-4A8F-A075-E521600F152F}" type="slidenum">
              <a:rPr lang="ru-RU" altLang="en-US" sz="1800" smtClean="0"/>
              <a:pPr>
                <a:spcBef>
                  <a:spcPct val="0"/>
                </a:spcBef>
              </a:pPr>
              <a:t>39</a:t>
            </a:fld>
            <a:endParaRPr lang="ru-RU" altLang="en-US" sz="1800" smtClean="0"/>
          </a:p>
        </p:txBody>
      </p:sp>
      <p:sp>
        <p:nvSpPr>
          <p:cNvPr id="4813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813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C51D2CD4-C340-41E0-942F-0B65F371E6C4}" type="slidenum">
              <a:rPr lang="ru-RU" altLang="en-US" sz="1800" smtClean="0">
                <a:cs typeface="Arial"/>
              </a:rPr>
              <a:pPr defTabSz="927100">
                <a:spcBef>
                  <a:spcPct val="0"/>
                </a:spcBef>
              </a:pPr>
              <a:t>39</a:t>
            </a:fld>
            <a:endParaRPr lang="ru-RU" altLang="en-US" sz="1800" smtClean="0">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4</a:t>
            </a:fld>
            <a:endParaRPr lang="en-US"/>
          </a:p>
        </p:txBody>
      </p:sp>
    </p:spTree>
    <p:extLst>
      <p:ext uri="{BB962C8B-B14F-4D97-AF65-F5344CB8AC3E}">
        <p14:creationId xmlns:p14="http://schemas.microsoft.com/office/powerpoint/2010/main" val="3749462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3799DA1D-E56E-4A8F-A075-E521600F152F}" type="slidenum">
              <a:rPr lang="ru-RU" altLang="en-US" sz="1800" smtClean="0"/>
              <a:pPr>
                <a:spcBef>
                  <a:spcPct val="0"/>
                </a:spcBef>
              </a:pPr>
              <a:t>40</a:t>
            </a:fld>
            <a:endParaRPr lang="ru-RU" altLang="en-US" sz="1800" smtClean="0"/>
          </a:p>
        </p:txBody>
      </p:sp>
      <p:sp>
        <p:nvSpPr>
          <p:cNvPr id="4813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813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C51D2CD4-C340-41E0-942F-0B65F371E6C4}" type="slidenum">
              <a:rPr lang="ru-RU" altLang="en-US" sz="1800" smtClean="0">
                <a:cs typeface="Arial"/>
              </a:rPr>
              <a:pPr defTabSz="927100">
                <a:spcBef>
                  <a:spcPct val="0"/>
                </a:spcBef>
              </a:pPr>
              <a:t>40</a:t>
            </a:fld>
            <a:endParaRPr lang="ru-RU" altLang="en-US" sz="1800" smtClean="0">
              <a:cs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3799DA1D-E56E-4A8F-A075-E521600F152F}" type="slidenum">
              <a:rPr lang="ru-RU" altLang="en-US" sz="1800" smtClean="0"/>
              <a:pPr>
                <a:spcBef>
                  <a:spcPct val="0"/>
                </a:spcBef>
              </a:pPr>
              <a:t>41</a:t>
            </a:fld>
            <a:endParaRPr lang="ru-RU" altLang="en-US" sz="1800" smtClean="0"/>
          </a:p>
        </p:txBody>
      </p:sp>
      <p:sp>
        <p:nvSpPr>
          <p:cNvPr id="4813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813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C51D2CD4-C340-41E0-942F-0B65F371E6C4}" type="slidenum">
              <a:rPr lang="ru-RU" altLang="en-US" sz="1800" smtClean="0">
                <a:cs typeface="Arial"/>
              </a:rPr>
              <a:pPr defTabSz="927100">
                <a:spcBef>
                  <a:spcPct val="0"/>
                </a:spcBef>
              </a:pPr>
              <a:t>41</a:t>
            </a:fld>
            <a:endParaRPr lang="ru-RU" altLang="en-US" sz="1800" smtClean="0">
              <a:cs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3799DA1D-E56E-4A8F-A075-E521600F152F}" type="slidenum">
              <a:rPr lang="ru-RU" altLang="en-US" sz="1800" smtClean="0"/>
              <a:pPr>
                <a:spcBef>
                  <a:spcPct val="0"/>
                </a:spcBef>
              </a:pPr>
              <a:t>42</a:t>
            </a:fld>
            <a:endParaRPr lang="ru-RU" altLang="en-US" sz="1800" smtClean="0"/>
          </a:p>
        </p:txBody>
      </p:sp>
      <p:sp>
        <p:nvSpPr>
          <p:cNvPr id="4813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813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C51D2CD4-C340-41E0-942F-0B65F371E6C4}" type="slidenum">
              <a:rPr lang="ru-RU" altLang="en-US" sz="1800" smtClean="0">
                <a:cs typeface="Arial"/>
              </a:rPr>
              <a:pPr defTabSz="927100">
                <a:spcBef>
                  <a:spcPct val="0"/>
                </a:spcBef>
              </a:pPr>
              <a:t>42</a:t>
            </a:fld>
            <a:endParaRPr lang="ru-RU" altLang="en-US" sz="1800" smtClean="0">
              <a:cs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3799DA1D-E56E-4A8F-A075-E521600F152F}" type="slidenum">
              <a:rPr lang="ru-RU" altLang="en-US" sz="1800" smtClean="0"/>
              <a:pPr>
                <a:spcBef>
                  <a:spcPct val="0"/>
                </a:spcBef>
              </a:pPr>
              <a:t>43</a:t>
            </a:fld>
            <a:endParaRPr lang="ru-RU" altLang="en-US" sz="1800" smtClean="0"/>
          </a:p>
        </p:txBody>
      </p:sp>
      <p:sp>
        <p:nvSpPr>
          <p:cNvPr id="4813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813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C51D2CD4-C340-41E0-942F-0B65F371E6C4}" type="slidenum">
              <a:rPr lang="ru-RU" altLang="en-US" sz="1800" smtClean="0">
                <a:cs typeface="Arial"/>
              </a:rPr>
              <a:pPr defTabSz="927100">
                <a:spcBef>
                  <a:spcPct val="0"/>
                </a:spcBef>
              </a:pPr>
              <a:t>43</a:t>
            </a:fld>
            <a:endParaRPr lang="ru-RU" altLang="en-US" sz="1800" smtClean="0">
              <a:cs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3799DA1D-E56E-4A8F-A075-E521600F152F}" type="slidenum">
              <a:rPr lang="ru-RU" altLang="en-US" sz="1800" smtClean="0"/>
              <a:pPr>
                <a:spcBef>
                  <a:spcPct val="0"/>
                </a:spcBef>
              </a:pPr>
              <a:t>44</a:t>
            </a:fld>
            <a:endParaRPr lang="ru-RU" altLang="en-US" sz="1800" smtClean="0"/>
          </a:p>
        </p:txBody>
      </p:sp>
      <p:sp>
        <p:nvSpPr>
          <p:cNvPr id="4813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813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C51D2CD4-C340-41E0-942F-0B65F371E6C4}" type="slidenum">
              <a:rPr lang="ru-RU" altLang="en-US" sz="1800" smtClean="0">
                <a:cs typeface="Arial"/>
              </a:rPr>
              <a:pPr defTabSz="927100">
                <a:spcBef>
                  <a:spcPct val="0"/>
                </a:spcBef>
              </a:pPr>
              <a:t>44</a:t>
            </a:fld>
            <a:endParaRPr lang="ru-RU" altLang="en-US" sz="1800" smtClean="0">
              <a:cs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7604813B-10F6-44B0-9B87-7413F36CFF55}" type="slidenum">
              <a:rPr lang="ru-RU" altLang="en-US" sz="1800" smtClean="0"/>
              <a:pPr>
                <a:spcBef>
                  <a:spcPct val="0"/>
                </a:spcBef>
              </a:pPr>
              <a:t>45</a:t>
            </a:fld>
            <a:endParaRPr lang="ru-RU" altLang="en-US" sz="1800" smtClean="0"/>
          </a:p>
        </p:txBody>
      </p:sp>
      <p:sp>
        <p:nvSpPr>
          <p:cNvPr id="49155"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9156"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6A2A42A1-F0B9-40B8-B85F-641EFD6B8721}" type="slidenum">
              <a:rPr lang="ru-RU" altLang="en-US" sz="1800" smtClean="0">
                <a:cs typeface="Arial"/>
              </a:rPr>
              <a:pPr defTabSz="927100">
                <a:spcBef>
                  <a:spcPct val="0"/>
                </a:spcBef>
              </a:pPr>
              <a:t>45</a:t>
            </a:fld>
            <a:endParaRPr lang="ru-RU" altLang="en-US" sz="1800" smtClean="0">
              <a:cs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7604813B-10F6-44B0-9B87-7413F36CFF55}" type="slidenum">
              <a:rPr lang="ru-RU" altLang="en-US" sz="1800" smtClean="0"/>
              <a:pPr>
                <a:spcBef>
                  <a:spcPct val="0"/>
                </a:spcBef>
              </a:pPr>
              <a:t>46</a:t>
            </a:fld>
            <a:endParaRPr lang="ru-RU" altLang="en-US" sz="1800" smtClean="0"/>
          </a:p>
        </p:txBody>
      </p:sp>
      <p:sp>
        <p:nvSpPr>
          <p:cNvPr id="49155"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9156"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6A2A42A1-F0B9-40B8-B85F-641EFD6B8721}" type="slidenum">
              <a:rPr lang="ru-RU" altLang="en-US" sz="1800" smtClean="0">
                <a:cs typeface="Arial"/>
              </a:rPr>
              <a:pPr defTabSz="927100">
                <a:spcBef>
                  <a:spcPct val="0"/>
                </a:spcBef>
              </a:pPr>
              <a:t>46</a:t>
            </a:fld>
            <a:endParaRPr lang="ru-RU" altLang="en-US" sz="1800" smtClean="0">
              <a:cs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7604813B-10F6-44B0-9B87-7413F36CFF55}" type="slidenum">
              <a:rPr lang="ru-RU" altLang="en-US" sz="1800" smtClean="0"/>
              <a:pPr>
                <a:spcBef>
                  <a:spcPct val="0"/>
                </a:spcBef>
              </a:pPr>
              <a:t>47</a:t>
            </a:fld>
            <a:endParaRPr lang="ru-RU" altLang="en-US" sz="1800" smtClean="0"/>
          </a:p>
        </p:txBody>
      </p:sp>
      <p:sp>
        <p:nvSpPr>
          <p:cNvPr id="49155"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9156"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6A2A42A1-F0B9-40B8-B85F-641EFD6B8721}" type="slidenum">
              <a:rPr lang="ru-RU" altLang="en-US" sz="1800" smtClean="0">
                <a:cs typeface="Arial"/>
              </a:rPr>
              <a:pPr defTabSz="927100">
                <a:spcBef>
                  <a:spcPct val="0"/>
                </a:spcBef>
              </a:pPr>
              <a:t>47</a:t>
            </a:fld>
            <a:endParaRPr lang="ru-RU" altLang="en-US" sz="1800" smtClean="0">
              <a:cs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8C0D2A04-AA1D-4D05-8E81-2CEBE96ECD42}" type="slidenum">
              <a:rPr lang="ru-RU" altLang="en-US" sz="1800" smtClean="0"/>
              <a:pPr>
                <a:spcBef>
                  <a:spcPct val="0"/>
                </a:spcBef>
              </a:pPr>
              <a:t>48</a:t>
            </a:fld>
            <a:endParaRPr lang="ru-RU" altLang="en-US" sz="1800" smtClean="0"/>
          </a:p>
        </p:txBody>
      </p:sp>
      <p:sp>
        <p:nvSpPr>
          <p:cNvPr id="50179"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50180"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7134C86B-CDE1-4A9F-A184-BE13935F69E1}" type="slidenum">
              <a:rPr lang="ru-RU" altLang="en-US" sz="1800" smtClean="0">
                <a:cs typeface="Arial"/>
              </a:rPr>
              <a:pPr defTabSz="927100">
                <a:spcBef>
                  <a:spcPct val="0"/>
                </a:spcBef>
              </a:pPr>
              <a:t>48</a:t>
            </a:fld>
            <a:endParaRPr lang="ru-RU" altLang="en-US" sz="1800" smtClean="0">
              <a:cs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19CD01CD-CD74-4392-A517-6E3E7AC6F45F}" type="slidenum">
              <a:rPr lang="ru-RU" altLang="en-US" sz="1800" smtClean="0"/>
              <a:pPr>
                <a:spcBef>
                  <a:spcPct val="0"/>
                </a:spcBef>
              </a:pPr>
              <a:t>49</a:t>
            </a:fld>
            <a:endParaRPr lang="ru-RU" altLang="en-US" sz="1800" smtClean="0"/>
          </a:p>
        </p:txBody>
      </p:sp>
      <p:sp>
        <p:nvSpPr>
          <p:cNvPr id="51203"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51204"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FD677481-326B-441C-A981-8238ABB3DE4D}" type="slidenum">
              <a:rPr lang="ru-RU" altLang="en-US" sz="1800" smtClean="0">
                <a:cs typeface="Arial"/>
              </a:rPr>
              <a:pPr defTabSz="927100">
                <a:spcBef>
                  <a:spcPct val="0"/>
                </a:spcBef>
              </a:pPr>
              <a:t>49</a:t>
            </a:fld>
            <a:endParaRPr lang="ru-RU" altLang="en-US" sz="1800" smtClean="0">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5</a:t>
            </a:fld>
            <a:endParaRPr lang="en-US"/>
          </a:p>
        </p:txBody>
      </p:sp>
    </p:spTree>
    <p:extLst>
      <p:ext uri="{BB962C8B-B14F-4D97-AF65-F5344CB8AC3E}">
        <p14:creationId xmlns:p14="http://schemas.microsoft.com/office/powerpoint/2010/main" val="3749462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B2717FC3-28D6-439C-B06C-5A311AFF1D3F}" type="slidenum">
              <a:rPr lang="ru-RU" altLang="en-US" sz="1800" smtClean="0"/>
              <a:pPr>
                <a:spcBef>
                  <a:spcPct val="0"/>
                </a:spcBef>
              </a:pPr>
              <a:t>50</a:t>
            </a:fld>
            <a:endParaRPr lang="ru-RU" altLang="en-US" sz="1800" smtClean="0"/>
          </a:p>
        </p:txBody>
      </p:sp>
      <p:sp>
        <p:nvSpPr>
          <p:cNvPr id="52227"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52228"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3A60E1FD-C3BA-48CF-9C97-2852B792CF52}" type="slidenum">
              <a:rPr lang="ru-RU" altLang="en-US" sz="1800" smtClean="0">
                <a:cs typeface="Arial"/>
              </a:rPr>
              <a:pPr defTabSz="927100">
                <a:spcBef>
                  <a:spcPct val="0"/>
                </a:spcBef>
              </a:pPr>
              <a:t>50</a:t>
            </a:fld>
            <a:endParaRPr lang="ru-RU" altLang="en-US" sz="1800" smtClean="0">
              <a:cs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D22E6008-392C-4754-9F5A-4F07E2CFB0BA}" type="slidenum">
              <a:rPr lang="ru-RU" altLang="en-US" sz="1800" smtClean="0"/>
              <a:pPr>
                <a:spcBef>
                  <a:spcPct val="0"/>
                </a:spcBef>
              </a:pPr>
              <a:t>51</a:t>
            </a:fld>
            <a:endParaRPr lang="ru-RU" altLang="en-US" sz="1800" smtClean="0"/>
          </a:p>
        </p:txBody>
      </p:sp>
      <p:sp>
        <p:nvSpPr>
          <p:cNvPr id="5325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5325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DDE59C68-A7DB-425C-8CD8-5CA4B6E7C779}" type="slidenum">
              <a:rPr lang="ru-RU" altLang="en-US" sz="1800" smtClean="0">
                <a:cs typeface="Arial"/>
              </a:rPr>
              <a:pPr defTabSz="927100">
                <a:spcBef>
                  <a:spcPct val="0"/>
                </a:spcBef>
              </a:pPr>
              <a:t>51</a:t>
            </a:fld>
            <a:endParaRPr lang="ru-RU" altLang="en-US" sz="1800" smtClean="0">
              <a:cs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C5A5E95A-8894-4041-AAB1-AAAB45420F84}" type="slidenum">
              <a:rPr lang="ru-RU" altLang="en-US" sz="1800" smtClean="0"/>
              <a:pPr>
                <a:spcBef>
                  <a:spcPct val="0"/>
                </a:spcBef>
              </a:pPr>
              <a:t>52</a:t>
            </a:fld>
            <a:endParaRPr lang="ru-RU" altLang="en-US" sz="1800" smtClean="0"/>
          </a:p>
        </p:txBody>
      </p:sp>
      <p:sp>
        <p:nvSpPr>
          <p:cNvPr id="69635"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69636"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EDBE7F06-2193-44FB-A953-F5CC1585857D}" type="slidenum">
              <a:rPr lang="ru-RU" altLang="en-US" sz="1800" smtClean="0">
                <a:cs typeface="Arial"/>
              </a:rPr>
              <a:pPr defTabSz="927100">
                <a:spcBef>
                  <a:spcPct val="0"/>
                </a:spcBef>
              </a:pPr>
              <a:t>52</a:t>
            </a:fld>
            <a:endParaRPr lang="ru-RU" altLang="en-US" sz="1800" smtClean="0">
              <a:cs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C5A5E95A-8894-4041-AAB1-AAAB45420F84}" type="slidenum">
              <a:rPr lang="ru-RU" altLang="en-US" sz="1800" smtClean="0"/>
              <a:pPr>
                <a:spcBef>
                  <a:spcPct val="0"/>
                </a:spcBef>
              </a:pPr>
              <a:t>53</a:t>
            </a:fld>
            <a:endParaRPr lang="ru-RU" altLang="en-US" sz="1800" smtClean="0"/>
          </a:p>
        </p:txBody>
      </p:sp>
      <p:sp>
        <p:nvSpPr>
          <p:cNvPr id="69635"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69636"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EDBE7F06-2193-44FB-A953-F5CC1585857D}" type="slidenum">
              <a:rPr lang="ru-RU" altLang="en-US" sz="1800" smtClean="0">
                <a:cs typeface="Arial"/>
              </a:rPr>
              <a:pPr defTabSz="927100">
                <a:spcBef>
                  <a:spcPct val="0"/>
                </a:spcBef>
              </a:pPr>
              <a:t>53</a:t>
            </a:fld>
            <a:endParaRPr lang="ru-RU" altLang="en-US" sz="1800" smtClean="0">
              <a:cs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buSzTx/>
              <a:defRPr sz="1200">
                <a:solidFill>
                  <a:schemeClr val="tx1"/>
                </a:solidFill>
                <a:latin typeface="Calibri" charset="0"/>
              </a:defRPr>
            </a:lvl6pPr>
            <a:lvl7pPr marL="2971800" indent="-228600" eaLnBrk="0" fontAlgn="base" hangingPunct="0">
              <a:spcBef>
                <a:spcPct val="30000"/>
              </a:spcBef>
              <a:spcAft>
                <a:spcPct val="0"/>
              </a:spcAft>
              <a:buSzTx/>
              <a:defRPr sz="1200">
                <a:solidFill>
                  <a:schemeClr val="tx1"/>
                </a:solidFill>
                <a:latin typeface="Calibri" charset="0"/>
              </a:defRPr>
            </a:lvl7pPr>
            <a:lvl8pPr marL="3429000" indent="-228600" eaLnBrk="0" fontAlgn="base" hangingPunct="0">
              <a:spcBef>
                <a:spcPct val="30000"/>
              </a:spcBef>
              <a:spcAft>
                <a:spcPct val="0"/>
              </a:spcAft>
              <a:buSzTx/>
              <a:defRPr sz="1200">
                <a:solidFill>
                  <a:schemeClr val="tx1"/>
                </a:solidFill>
                <a:latin typeface="Calibri" charset="0"/>
              </a:defRPr>
            </a:lvl8pPr>
            <a:lvl9pPr marL="3886200" indent="-228600" eaLnBrk="0" fontAlgn="base" hangingPunct="0">
              <a:spcBef>
                <a:spcPct val="30000"/>
              </a:spcBef>
              <a:spcAft>
                <a:spcPct val="0"/>
              </a:spcAft>
              <a:buSzTx/>
              <a:defRPr sz="1200">
                <a:solidFill>
                  <a:schemeClr val="tx1"/>
                </a:solidFill>
                <a:latin typeface="Calibri" charset="0"/>
              </a:defRPr>
            </a:lvl9pPr>
          </a:lstStyle>
          <a:p>
            <a:pPr>
              <a:spcBef>
                <a:spcPct val="0"/>
              </a:spcBef>
            </a:pPr>
            <a:fld id="{1CF72E08-E33E-4953-BF1A-E8323DA36ABC}" type="slidenum">
              <a:rPr lang="ru-RU" altLang="en-US" sz="1800" smtClean="0"/>
              <a:pPr>
                <a:spcBef>
                  <a:spcPct val="0"/>
                </a:spcBef>
              </a:pPr>
              <a:t>54</a:t>
            </a:fld>
            <a:endParaRPr lang="ru-RU" altLang="en-US" sz="1800" smtClean="0"/>
          </a:p>
        </p:txBody>
      </p:sp>
      <p:sp>
        <p:nvSpPr>
          <p:cNvPr id="68611" name="Slide Image Placeholder 1"/>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68612" name="Notes Placeholder 2"/>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4241" tIns="47121" rIns="94241" bIns="47121" anchor="b"/>
          <a:lstStyle/>
          <a:p>
            <a:pPr defTabSz="927100">
              <a:spcBef>
                <a:spcPct val="0"/>
              </a:spcBef>
            </a:pPr>
            <a:fld id="{E4691067-711E-44BD-8537-A4E7BE1B0871}" type="slidenum">
              <a:rPr lang="ru-RU" altLang="en-US" sz="1800" smtClean="0">
                <a:cs typeface="Arial"/>
              </a:rPr>
              <a:pPr defTabSz="927100">
                <a:spcBef>
                  <a:spcPct val="0"/>
                </a:spcBef>
              </a:pPr>
              <a:t>54</a:t>
            </a:fld>
            <a:endParaRPr lang="ru-RU" altLang="en-US" sz="1800" smtClean="0">
              <a:cs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55</a:t>
            </a:fld>
            <a:endParaRPr lang="en-US"/>
          </a:p>
        </p:txBody>
      </p:sp>
    </p:spTree>
    <p:extLst>
      <p:ext uri="{BB962C8B-B14F-4D97-AF65-F5344CB8AC3E}">
        <p14:creationId xmlns:p14="http://schemas.microsoft.com/office/powerpoint/2010/main" val="251414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6</a:t>
            </a:fld>
            <a:endParaRPr lang="en-US"/>
          </a:p>
        </p:txBody>
      </p:sp>
    </p:spTree>
    <p:extLst>
      <p:ext uri="{BB962C8B-B14F-4D97-AF65-F5344CB8AC3E}">
        <p14:creationId xmlns:p14="http://schemas.microsoft.com/office/powerpoint/2010/main" val="152568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7</a:t>
            </a:fld>
            <a:endParaRPr lang="en-US"/>
          </a:p>
        </p:txBody>
      </p:sp>
    </p:spTree>
    <p:extLst>
      <p:ext uri="{BB962C8B-B14F-4D97-AF65-F5344CB8AC3E}">
        <p14:creationId xmlns:p14="http://schemas.microsoft.com/office/powerpoint/2010/main" val="253230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8</a:t>
            </a:fld>
            <a:endParaRPr lang="en-US"/>
          </a:p>
        </p:txBody>
      </p:sp>
    </p:spTree>
    <p:extLst>
      <p:ext uri="{BB962C8B-B14F-4D97-AF65-F5344CB8AC3E}">
        <p14:creationId xmlns:p14="http://schemas.microsoft.com/office/powerpoint/2010/main" val="37554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DF5EF3-D2CA-4F49-AD3F-80BF514BD505}" type="slidenum">
              <a:rPr lang="en-US" smtClean="0"/>
              <a:pPr>
                <a:defRPr/>
              </a:pPr>
              <a:t>9</a:t>
            </a:fld>
            <a:endParaRPr lang="en-US"/>
          </a:p>
        </p:txBody>
      </p:sp>
    </p:spTree>
    <p:extLst>
      <p:ext uri="{BB962C8B-B14F-4D97-AF65-F5344CB8AC3E}">
        <p14:creationId xmlns:p14="http://schemas.microsoft.com/office/powerpoint/2010/main" val="37494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050" name="Picture 2" descr="\\kldomain.com\marketing\GraphicsAssets\Archives\WorkInProgress_Amy\17049_IM-Conference_collateral\2017-IM-conferenc-image.jp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747715"/>
            <a:ext cx="9144000" cy="31892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6578600"/>
            <a:ext cx="4495800" cy="203200"/>
          </a:xfrm>
          <a:prstGeom prst="rect">
            <a:avLst/>
          </a:prstGeom>
        </p:spPr>
        <p:txBody>
          <a:bodyPr>
            <a:spAutoFit/>
          </a:bodyPr>
          <a:lstStyle/>
          <a:p>
            <a:pPr fontAlgn="auto">
              <a:spcBef>
                <a:spcPct val="0"/>
              </a:spcBef>
              <a:spcAft>
                <a:spcPct val="0"/>
              </a:spcAft>
              <a:defRPr/>
            </a:pPr>
            <a:r>
              <a:rPr lang="en-US" sz="720">
                <a:solidFill>
                  <a:srgbClr val="51626F"/>
                </a:solidFill>
                <a:latin typeface="Arial" pitchFamily="34" charset="0"/>
                <a:cs typeface="Arial" pitchFamily="34" charset="0"/>
              </a:rPr>
              <a:t>© Copyright </a:t>
            </a:r>
            <a:r>
              <a:rPr lang="en-US" sz="720" smtClean="0">
                <a:solidFill>
                  <a:srgbClr val="51626F"/>
                </a:solidFill>
                <a:latin typeface="Arial" pitchFamily="34" charset="0"/>
                <a:cs typeface="Arial" pitchFamily="34" charset="0"/>
              </a:rPr>
              <a:t>2018 </a:t>
            </a:r>
            <a:r>
              <a:rPr lang="en-US" sz="720">
                <a:solidFill>
                  <a:srgbClr val="51626F"/>
                </a:solidFill>
                <a:latin typeface="Arial" pitchFamily="34" charset="0"/>
                <a:cs typeface="Arial" pitchFamily="34" charset="0"/>
              </a:rPr>
              <a:t>by K&amp;L Gates LLP. All rights reserved.</a:t>
            </a:r>
          </a:p>
        </p:txBody>
      </p:sp>
      <p:sp>
        <p:nvSpPr>
          <p:cNvPr id="7" name="Rectangle 6"/>
          <p:cNvSpPr>
            <a:spLocks noChangeArrowheads="1"/>
          </p:cNvSpPr>
          <p:nvPr userDrawn="1"/>
        </p:nvSpPr>
        <p:spPr bwMode="auto">
          <a:xfrm>
            <a:off x="838200" y="0"/>
            <a:ext cx="2389188" cy="1447800"/>
          </a:xfrm>
          <a:prstGeom prst="rect">
            <a:avLst/>
          </a:prstGeom>
          <a:solidFill>
            <a:schemeClr val="accent2"/>
          </a:solidFill>
          <a:ln>
            <a:noFill/>
          </a:ln>
          <a:extLst/>
        </p:spPr>
        <p:txBody>
          <a:bodyPr/>
          <a:lstStyle>
            <a:lvl1pPr eaLnBrk="0" hangingPunct="0">
              <a:defRPr>
                <a:solidFill>
                  <a:schemeClr val="tx1"/>
                </a:solidFill>
                <a:latin typeface="Calibri" pitchFamily="34" charset="0"/>
                <a:cs typeface="Arial"/>
              </a:defRPr>
            </a:lvl1pPr>
            <a:lvl2pPr marL="742950" indent="-285750" eaLnBrk="0" hangingPunct="0">
              <a:defRPr>
                <a:solidFill>
                  <a:schemeClr val="tx1"/>
                </a:solidFill>
                <a:latin typeface="Calibri" pitchFamily="34" charset="0"/>
                <a:cs typeface="Arial"/>
              </a:defRPr>
            </a:lvl2pPr>
            <a:lvl3pPr marL="1143000" indent="-228600" eaLnBrk="0" hangingPunct="0">
              <a:defRPr>
                <a:solidFill>
                  <a:schemeClr val="tx1"/>
                </a:solidFill>
                <a:latin typeface="Calibri" pitchFamily="34" charset="0"/>
                <a:cs typeface="Arial"/>
              </a:defRPr>
            </a:lvl3pPr>
            <a:lvl4pPr marL="1600200" indent="-228600" eaLnBrk="0" hangingPunct="0">
              <a:defRPr>
                <a:solidFill>
                  <a:schemeClr val="tx1"/>
                </a:solidFill>
                <a:latin typeface="Calibri" pitchFamily="34" charset="0"/>
                <a:cs typeface="Arial"/>
              </a:defRPr>
            </a:lvl4pPr>
            <a:lvl5pPr marL="2057400" indent="-228600" eaLnBrk="0" hangingPunct="0">
              <a:defRPr>
                <a:solidFill>
                  <a:schemeClr val="tx1"/>
                </a:solidFill>
                <a:latin typeface="Calibri" pitchFamily="34" charset="0"/>
                <a:cs typeface="Arial"/>
              </a:defRPr>
            </a:lvl5pPr>
            <a:lvl6pPr marL="2514600" indent="-228600" eaLnBrk="0" fontAlgn="base" hangingPunct="0">
              <a:spcBef>
                <a:spcPct val="0"/>
              </a:spcBef>
              <a:spcAft>
                <a:spcPct val="0"/>
              </a:spcAft>
              <a:defRPr>
                <a:solidFill>
                  <a:schemeClr val="tx1"/>
                </a:solidFill>
                <a:latin typeface="Calibri" pitchFamily="34" charset="0"/>
                <a:cs typeface="Arial"/>
              </a:defRPr>
            </a:lvl6pPr>
            <a:lvl7pPr marL="2971800" indent="-228600" eaLnBrk="0" fontAlgn="base" hangingPunct="0">
              <a:spcBef>
                <a:spcPct val="0"/>
              </a:spcBef>
              <a:spcAft>
                <a:spcPct val="0"/>
              </a:spcAft>
              <a:defRPr>
                <a:solidFill>
                  <a:schemeClr val="tx1"/>
                </a:solidFill>
                <a:latin typeface="Calibri" pitchFamily="34" charset="0"/>
                <a:cs typeface="Arial"/>
              </a:defRPr>
            </a:lvl7pPr>
            <a:lvl8pPr marL="3429000" indent="-228600" eaLnBrk="0" fontAlgn="base" hangingPunct="0">
              <a:spcBef>
                <a:spcPct val="0"/>
              </a:spcBef>
              <a:spcAft>
                <a:spcPct val="0"/>
              </a:spcAft>
              <a:defRPr>
                <a:solidFill>
                  <a:schemeClr val="tx1"/>
                </a:solidFill>
                <a:latin typeface="Calibri" pitchFamily="34" charset="0"/>
                <a:cs typeface="Arial"/>
              </a:defRPr>
            </a:lvl8pPr>
            <a:lvl9pPr marL="3886200" indent="-228600" eaLnBrk="0" fontAlgn="base" hangingPunct="0">
              <a:spcBef>
                <a:spcPct val="0"/>
              </a:spcBef>
              <a:spcAft>
                <a:spcPct val="0"/>
              </a:spcAft>
              <a:defRPr>
                <a:solidFill>
                  <a:schemeClr val="tx1"/>
                </a:solidFill>
                <a:latin typeface="Calibri" pitchFamily="34" charset="0"/>
                <a:cs typeface="Arial"/>
              </a:defRPr>
            </a:lvl9pPr>
          </a:lstStyle>
          <a:p>
            <a:pPr eaLnBrk="1" hangingPunct="1">
              <a:defRPr/>
            </a:pPr>
            <a:endParaRPr lang="en-US" altLang="en-US" smtClean="0"/>
          </a:p>
        </p:txBody>
      </p:sp>
      <p:sp>
        <p:nvSpPr>
          <p:cNvPr id="8" name="Freeform 22"/>
          <p:cNvSpPr/>
          <p:nvPr userDrawn="1"/>
        </p:nvSpPr>
        <p:spPr bwMode="auto">
          <a:xfrm>
            <a:off x="1076325" y="931863"/>
            <a:ext cx="207963" cy="263525"/>
          </a:xfrm>
          <a:custGeom>
            <a:avLst/>
            <a:gdLst>
              <a:gd name="T0" fmla="*/ 9477543 w 799"/>
              <a:gd name="T1" fmla="*/ 29685086 h 1009"/>
              <a:gd name="T2" fmla="*/ 9477543 w 799"/>
              <a:gd name="T3" fmla="*/ 0 h 1009"/>
              <a:gd name="T4" fmla="*/ 0 w 799"/>
              <a:gd name="T5" fmla="*/ 0 h 1009"/>
              <a:gd name="T6" fmla="*/ 0 w 799"/>
              <a:gd name="T7" fmla="*/ 68540789 h 1009"/>
              <a:gd name="T8" fmla="*/ 9477543 w 799"/>
              <a:gd name="T9" fmla="*/ 68540789 h 1009"/>
              <a:gd name="T10" fmla="*/ 9477543 w 799"/>
              <a:gd name="T11" fmla="*/ 39942450 h 1009"/>
              <a:gd name="T12" fmla="*/ 13133163 w 799"/>
              <a:gd name="T13" fmla="*/ 36614043 h 1009"/>
              <a:gd name="T14" fmla="*/ 41430186 w 799"/>
              <a:gd name="T15" fmla="*/ 68540789 h 1009"/>
              <a:gd name="T16" fmla="*/ 54089380 w 799"/>
              <a:gd name="T17" fmla="*/ 68540789 h 1009"/>
              <a:gd name="T18" fmla="*/ 19699744 w 799"/>
              <a:gd name="T19" fmla="*/ 30839999 h 1009"/>
              <a:gd name="T20" fmla="*/ 53412394 w 799"/>
              <a:gd name="T21" fmla="*/ 0 h 1009"/>
              <a:gd name="T22" fmla="*/ 41294841 w 799"/>
              <a:gd name="T23" fmla="*/ 0 h 1009"/>
              <a:gd name="T24" fmla="*/ 9477543 w 799"/>
              <a:gd name="T25" fmla="*/ 29685086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3"/>
          <p:cNvSpPr>
            <a:spLocks noEditPoints="1"/>
          </p:cNvSpPr>
          <p:nvPr userDrawn="1"/>
        </p:nvSpPr>
        <p:spPr bwMode="auto">
          <a:xfrm>
            <a:off x="1296988" y="927100"/>
            <a:ext cx="250825" cy="273050"/>
          </a:xfrm>
          <a:custGeom>
            <a:avLst/>
            <a:gdLst>
              <a:gd name="T0" fmla="*/ 43446210 w 408"/>
              <a:gd name="T1" fmla="*/ 32792385 h 445"/>
              <a:gd name="T2" fmla="*/ 63091094 w 408"/>
              <a:gd name="T3" fmla="*/ 15830764 h 445"/>
              <a:gd name="T4" fmla="*/ 83870224 w 408"/>
              <a:gd name="T5" fmla="*/ 33545880 h 445"/>
              <a:gd name="T6" fmla="*/ 62713627 w 408"/>
              <a:gd name="T7" fmla="*/ 58046135 h 445"/>
              <a:gd name="T8" fmla="*/ 59691432 w 408"/>
              <a:gd name="T9" fmla="*/ 59930487 h 445"/>
              <a:gd name="T10" fmla="*/ 54024508 w 408"/>
              <a:gd name="T11" fmla="*/ 53145961 h 445"/>
              <a:gd name="T12" fmla="*/ 43446210 w 408"/>
              <a:gd name="T13" fmla="*/ 32792385 h 445"/>
              <a:gd name="T14" fmla="*/ 122405059 w 408"/>
              <a:gd name="T15" fmla="*/ 128530464 h 445"/>
              <a:gd name="T16" fmla="*/ 143939123 w 408"/>
              <a:gd name="T17" fmla="*/ 105537813 h 445"/>
              <a:gd name="T18" fmla="*/ 129960547 w 408"/>
              <a:gd name="T19" fmla="*/ 92345510 h 445"/>
              <a:gd name="T20" fmla="*/ 91425713 w 408"/>
              <a:gd name="T21" fmla="*/ 131168925 h 445"/>
              <a:gd name="T22" fmla="*/ 91425713 w 408"/>
              <a:gd name="T23" fmla="*/ 131168925 h 445"/>
              <a:gd name="T24" fmla="*/ 53646426 w 408"/>
              <a:gd name="T25" fmla="*/ 149637536 h 445"/>
              <a:gd name="T26" fmla="*/ 20778515 w 408"/>
              <a:gd name="T27" fmla="*/ 120237721 h 445"/>
              <a:gd name="T28" fmla="*/ 52890878 w 408"/>
              <a:gd name="T29" fmla="*/ 86315093 h 445"/>
              <a:gd name="T30" fmla="*/ 55157524 w 408"/>
              <a:gd name="T31" fmla="*/ 84807489 h 445"/>
              <a:gd name="T32" fmla="*/ 83114061 w 408"/>
              <a:gd name="T33" fmla="*/ 115714908 h 445"/>
              <a:gd name="T34" fmla="*/ 97470718 w 408"/>
              <a:gd name="T35" fmla="*/ 101391749 h 445"/>
              <a:gd name="T36" fmla="*/ 72158295 w 408"/>
              <a:gd name="T37" fmla="*/ 73499538 h 445"/>
              <a:gd name="T38" fmla="*/ 104648739 w 408"/>
              <a:gd name="T39" fmla="*/ 33545880 h 445"/>
              <a:gd name="T40" fmla="*/ 63469176 w 408"/>
              <a:gd name="T41" fmla="*/ 0 h 445"/>
              <a:gd name="T42" fmla="*/ 22667695 w 408"/>
              <a:gd name="T43" fmla="*/ 35430845 h 445"/>
              <a:gd name="T44" fmla="*/ 42312579 w 408"/>
              <a:gd name="T45" fmla="*/ 70484329 h 445"/>
              <a:gd name="T46" fmla="*/ 31356814 w 408"/>
              <a:gd name="T47" fmla="*/ 77645602 h 445"/>
              <a:gd name="T48" fmla="*/ 0 w 408"/>
              <a:gd name="T49" fmla="*/ 120237721 h 445"/>
              <a:gd name="T50" fmla="*/ 54401975 w 408"/>
              <a:gd name="T51" fmla="*/ 167730013 h 445"/>
              <a:gd name="T52" fmla="*/ 107670935 w 408"/>
              <a:gd name="T53" fmla="*/ 142476263 h 445"/>
              <a:gd name="T54" fmla="*/ 126938352 w 408"/>
              <a:gd name="T55" fmla="*/ 164337443 h 445"/>
              <a:gd name="T56" fmla="*/ 154139340 w 408"/>
              <a:gd name="T57" fmla="*/ 164337443 h 445"/>
              <a:gd name="T58" fmla="*/ 122405059 w 408"/>
              <a:gd name="T59" fmla="*/ 128530464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4"/>
          <p:cNvSpPr/>
          <p:nvPr userDrawn="1"/>
        </p:nvSpPr>
        <p:spPr bwMode="auto">
          <a:xfrm>
            <a:off x="1593850" y="931863"/>
            <a:ext cx="123825" cy="263525"/>
          </a:xfrm>
          <a:custGeom>
            <a:avLst/>
            <a:gdLst>
              <a:gd name="T0" fmla="*/ 9288960 w 475"/>
              <a:gd name="T1" fmla="*/ 0 h 1009"/>
              <a:gd name="T2" fmla="*/ 0 w 475"/>
              <a:gd name="T3" fmla="*/ 0 h 1009"/>
              <a:gd name="T4" fmla="*/ 0 w 475"/>
              <a:gd name="T5" fmla="*/ 68540789 h 1009"/>
              <a:gd name="T6" fmla="*/ 32205970 w 475"/>
              <a:gd name="T7" fmla="*/ 68540789 h 1009"/>
              <a:gd name="T8" fmla="*/ 32205970 w 475"/>
              <a:gd name="T9" fmla="*/ 60660895 h 1009"/>
              <a:gd name="T10" fmla="*/ 9288960 w 475"/>
              <a:gd name="T11" fmla="*/ 60660895 h 1009"/>
              <a:gd name="T12" fmla="*/ 9288960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5"/>
          <p:cNvSpPr/>
          <p:nvPr userDrawn="1"/>
        </p:nvSpPr>
        <p:spPr bwMode="auto">
          <a:xfrm>
            <a:off x="1830388" y="925513"/>
            <a:ext cx="282575" cy="273050"/>
          </a:xfrm>
          <a:custGeom>
            <a:avLst/>
            <a:gdLst>
              <a:gd name="T0" fmla="*/ 103234682 w 459"/>
              <a:gd name="T1" fmla="*/ 83299885 h 445"/>
              <a:gd name="T2" fmla="*/ 103234682 w 459"/>
              <a:gd name="T3" fmla="*/ 101391749 h 445"/>
              <a:gd name="T4" fmla="*/ 148990901 w 459"/>
              <a:gd name="T5" fmla="*/ 101391749 h 445"/>
              <a:gd name="T6" fmla="*/ 90755826 w 459"/>
              <a:gd name="T7" fmla="*/ 149260788 h 445"/>
              <a:gd name="T8" fmla="*/ 21932499 w 459"/>
              <a:gd name="T9" fmla="*/ 83676633 h 445"/>
              <a:gd name="T10" fmla="*/ 92646431 w 459"/>
              <a:gd name="T11" fmla="*/ 18469225 h 445"/>
              <a:gd name="T12" fmla="*/ 148612903 w 459"/>
              <a:gd name="T13" fmla="*/ 44476470 h 445"/>
              <a:gd name="T14" fmla="*/ 164116974 w 459"/>
              <a:gd name="T15" fmla="*/ 31284780 h 445"/>
              <a:gd name="T16" fmla="*/ 91890435 w 459"/>
              <a:gd name="T17" fmla="*/ 0 h 445"/>
              <a:gd name="T18" fmla="*/ 0 w 459"/>
              <a:gd name="T19" fmla="*/ 84430128 h 445"/>
              <a:gd name="T20" fmla="*/ 89621216 w 459"/>
              <a:gd name="T21" fmla="*/ 167730013 h 445"/>
              <a:gd name="T22" fmla="*/ 173570616 w 459"/>
              <a:gd name="T23" fmla="*/ 89707049 h 445"/>
              <a:gd name="T24" fmla="*/ 173570616 w 459"/>
              <a:gd name="T25" fmla="*/ 83299885 h 445"/>
              <a:gd name="T26" fmla="*/ 103234682 w 459"/>
              <a:gd name="T27" fmla="*/ 83299885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
          <p:cNvSpPr/>
          <p:nvPr userDrawn="1"/>
        </p:nvSpPr>
        <p:spPr bwMode="auto">
          <a:xfrm>
            <a:off x="2120900" y="920750"/>
            <a:ext cx="279400" cy="273050"/>
          </a:xfrm>
          <a:custGeom>
            <a:avLst/>
            <a:gdLst>
              <a:gd name="T0" fmla="*/ 72669542 w 1072"/>
              <a:gd name="T1" fmla="*/ 71017941 h 1051"/>
              <a:gd name="T2" fmla="*/ 35860156 w 1072"/>
              <a:gd name="T3" fmla="*/ 0 h 1051"/>
              <a:gd name="T4" fmla="*/ 0 w 1072"/>
              <a:gd name="T5" fmla="*/ 71017941 h 1051"/>
              <a:gd name="T6" fmla="*/ 11049592 w 1072"/>
              <a:gd name="T7" fmla="*/ 71017941 h 1051"/>
              <a:gd name="T8" fmla="*/ 36809386 w 1072"/>
              <a:gd name="T9" fmla="*/ 18649757 h 1051"/>
              <a:gd name="T10" fmla="*/ 50231533 w 1072"/>
              <a:gd name="T11" fmla="*/ 46151425 h 1051"/>
              <a:gd name="T12" fmla="*/ 31996252 w 1072"/>
              <a:gd name="T13" fmla="*/ 46151425 h 1051"/>
              <a:gd name="T14" fmla="*/ 28606963 w 1072"/>
              <a:gd name="T15" fmla="*/ 53922309 h 1051"/>
              <a:gd name="T16" fmla="*/ 54095437 w 1072"/>
              <a:gd name="T17" fmla="*/ 53922309 h 1051"/>
              <a:gd name="T18" fmla="*/ 62568919 w 1072"/>
              <a:gd name="T19" fmla="*/ 71017941 h 1051"/>
              <a:gd name="T20" fmla="*/ 72669542 w 1072"/>
              <a:gd name="T21" fmla="*/ 71017941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2"/>
          <p:cNvSpPr/>
          <p:nvPr userDrawn="1"/>
        </p:nvSpPr>
        <p:spPr bwMode="auto">
          <a:xfrm>
            <a:off x="2382838" y="930275"/>
            <a:ext cx="173037" cy="263525"/>
          </a:xfrm>
          <a:custGeom>
            <a:avLst/>
            <a:gdLst>
              <a:gd name="T0" fmla="*/ 27165510 w 666"/>
              <a:gd name="T1" fmla="*/ 7879894 h 1009"/>
              <a:gd name="T2" fmla="*/ 45005469 w 666"/>
              <a:gd name="T3" fmla="*/ 7879894 h 1009"/>
              <a:gd name="T4" fmla="*/ 45005469 w 666"/>
              <a:gd name="T5" fmla="*/ 0 h 1009"/>
              <a:gd name="T6" fmla="*/ 0 w 666"/>
              <a:gd name="T7" fmla="*/ 0 h 1009"/>
              <a:gd name="T8" fmla="*/ 0 w 666"/>
              <a:gd name="T9" fmla="*/ 7879894 h 1009"/>
              <a:gd name="T10" fmla="*/ 17907511 w 666"/>
              <a:gd name="T11" fmla="*/ 7879894 h 1009"/>
              <a:gd name="T12" fmla="*/ 17907511 w 666"/>
              <a:gd name="T13" fmla="*/ 68540789 h 1009"/>
              <a:gd name="T14" fmla="*/ 27165510 w 666"/>
              <a:gd name="T15" fmla="*/ 68540789 h 1009"/>
              <a:gd name="T16" fmla="*/ 27165510 w 666"/>
              <a:gd name="T17" fmla="*/ 7879894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3"/>
          <p:cNvSpPr/>
          <p:nvPr userDrawn="1"/>
        </p:nvSpPr>
        <p:spPr bwMode="auto">
          <a:xfrm>
            <a:off x="2605088" y="930275"/>
            <a:ext cx="155575" cy="263525"/>
          </a:xfrm>
          <a:custGeom>
            <a:avLst/>
            <a:gdLst>
              <a:gd name="T0" fmla="*/ 0 w 595"/>
              <a:gd name="T1" fmla="*/ 68540789 h 1009"/>
              <a:gd name="T2" fmla="*/ 40463881 w 595"/>
              <a:gd name="T3" fmla="*/ 68540789 h 1009"/>
              <a:gd name="T4" fmla="*/ 40463881 w 595"/>
              <a:gd name="T5" fmla="*/ 60660895 h 1009"/>
              <a:gd name="T6" fmla="*/ 9520929 w 595"/>
              <a:gd name="T7" fmla="*/ 60660895 h 1009"/>
              <a:gd name="T8" fmla="*/ 9520929 w 595"/>
              <a:gd name="T9" fmla="*/ 38515916 h 1009"/>
              <a:gd name="T10" fmla="*/ 39715814 w 595"/>
              <a:gd name="T11" fmla="*/ 38515916 h 1009"/>
              <a:gd name="T12" fmla="*/ 39715814 w 595"/>
              <a:gd name="T13" fmla="*/ 30839999 h 1009"/>
              <a:gd name="T14" fmla="*/ 9520929 w 595"/>
              <a:gd name="T15" fmla="*/ 30839999 h 1009"/>
              <a:gd name="T16" fmla="*/ 9520929 w 595"/>
              <a:gd name="T17" fmla="*/ 7879894 h 1009"/>
              <a:gd name="T18" fmla="*/ 40463881 w 595"/>
              <a:gd name="T19" fmla="*/ 7879894 h 1009"/>
              <a:gd name="T20" fmla="*/ 40463881 w 595"/>
              <a:gd name="T21" fmla="*/ 0 h 1009"/>
              <a:gd name="T22" fmla="*/ 0 w 595"/>
              <a:gd name="T23" fmla="*/ 0 h 1009"/>
              <a:gd name="T24" fmla="*/ 0 w 595"/>
              <a:gd name="T25" fmla="*/ 68540789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4"/>
          <p:cNvSpPr/>
          <p:nvPr userDrawn="1"/>
        </p:nvSpPr>
        <p:spPr bwMode="auto">
          <a:xfrm>
            <a:off x="2806700" y="925513"/>
            <a:ext cx="180975" cy="273050"/>
          </a:xfrm>
          <a:custGeom>
            <a:avLst/>
            <a:gdLst>
              <a:gd name="T0" fmla="*/ 105558116 w 295"/>
              <a:gd name="T1" fmla="*/ 24499641 h 445"/>
              <a:gd name="T2" fmla="*/ 59941987 w 295"/>
              <a:gd name="T3" fmla="*/ 0 h 445"/>
              <a:gd name="T4" fmla="*/ 7916889 w 295"/>
              <a:gd name="T5" fmla="*/ 41461262 h 445"/>
              <a:gd name="T6" fmla="*/ 46370089 w 295"/>
              <a:gd name="T7" fmla="*/ 82169029 h 445"/>
              <a:gd name="T8" fmla="*/ 58434067 w 295"/>
              <a:gd name="T9" fmla="*/ 87068589 h 445"/>
              <a:gd name="T10" fmla="*/ 88970377 w 295"/>
              <a:gd name="T11" fmla="*/ 117599260 h 445"/>
              <a:gd name="T12" fmla="*/ 56548859 w 295"/>
              <a:gd name="T13" fmla="*/ 148884041 h 445"/>
              <a:gd name="T14" fmla="*/ 22242748 w 295"/>
              <a:gd name="T15" fmla="*/ 118353369 h 445"/>
              <a:gd name="T16" fmla="*/ 0 w 295"/>
              <a:gd name="T17" fmla="*/ 122499434 h 445"/>
              <a:gd name="T18" fmla="*/ 54664266 w 295"/>
              <a:gd name="T19" fmla="*/ 167730013 h 445"/>
              <a:gd name="T20" fmla="*/ 111213125 w 295"/>
              <a:gd name="T21" fmla="*/ 117599260 h 445"/>
              <a:gd name="T22" fmla="*/ 67104917 w 295"/>
              <a:gd name="T23" fmla="*/ 68976725 h 445"/>
              <a:gd name="T24" fmla="*/ 54664266 w 295"/>
              <a:gd name="T25" fmla="*/ 64830660 h 445"/>
              <a:gd name="T26" fmla="*/ 29782350 w 295"/>
              <a:gd name="T27" fmla="*/ 41461262 h 445"/>
              <a:gd name="T28" fmla="*/ 59564701 w 295"/>
              <a:gd name="T29" fmla="*/ 18845972 h 445"/>
              <a:gd name="T30" fmla="*/ 87839744 w 295"/>
              <a:gd name="T31" fmla="*/ 33922628 h 445"/>
              <a:gd name="T32" fmla="*/ 105558116 w 295"/>
              <a:gd name="T33" fmla="*/ 24499641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Content Placeholder 11"/>
          <p:cNvSpPr>
            <a:spLocks noGrp="1"/>
          </p:cNvSpPr>
          <p:nvPr>
            <p:ph sz="quarter" idx="11"/>
          </p:nvPr>
        </p:nvSpPr>
        <p:spPr>
          <a:xfrm>
            <a:off x="3581400" y="5282739"/>
            <a:ext cx="5029200" cy="307975"/>
          </a:xfrm>
        </p:spPr>
        <p:txBody>
          <a:bodyPr/>
          <a:lstStyle>
            <a:lvl1pPr marL="0" indent="0">
              <a:buNone/>
              <a:defRPr sz="1400"/>
            </a:lvl1pPr>
            <a:lvl2pPr marL="457200" indent="0">
              <a:buNone/>
              <a:defRPr sz="1400"/>
            </a:lvl2pPr>
            <a:lvl3pPr marL="914400" indent="0">
              <a:buNone/>
              <a:defRPr sz="1400"/>
            </a:lvl3pPr>
            <a:lvl4pPr marL="1257300" indent="0">
              <a:buNone/>
              <a:defRPr sz="1400"/>
            </a:lvl4pPr>
            <a:lvl5pPr marL="1828800" indent="0">
              <a:buNone/>
              <a:defRPr sz="1400"/>
            </a:lvl5pPr>
          </a:lstStyle>
          <a:p>
            <a:pPr lvl="0"/>
            <a:r>
              <a:rPr lang="en-US" smtClean="0"/>
              <a:t>Click to edit Master text styles</a:t>
            </a:r>
          </a:p>
        </p:txBody>
      </p:sp>
      <p:sp>
        <p:nvSpPr>
          <p:cNvPr id="2" name="Title 1"/>
          <p:cNvSpPr>
            <a:spLocks noGrp="1"/>
          </p:cNvSpPr>
          <p:nvPr>
            <p:ph type="ctrTitle"/>
          </p:nvPr>
        </p:nvSpPr>
        <p:spPr>
          <a:xfrm>
            <a:off x="3581400" y="4343400"/>
            <a:ext cx="5029200" cy="933450"/>
          </a:xfrm>
        </p:spPr>
        <p:txBody>
          <a:bodyPr anchor="t">
            <a:normAutofit/>
          </a:bodyPr>
          <a:lstStyle>
            <a:lvl1pPr algn="l" defTabSz="914400" rtl="0" eaLnBrk="1" latinLnBrk="0" hangingPunct="1">
              <a:spcBef>
                <a:spcPct val="0"/>
              </a:spcBef>
              <a:buNone/>
              <a:defRPr lang="en-US" sz="2800" b="0" kern="1200" cap="none">
                <a:solidFill>
                  <a:schemeClr val="accent3"/>
                </a:solidFill>
                <a:latin typeface="Arial" pitchFamily="34" charset="0"/>
                <a:ea typeface="+mj-ea"/>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3581400" y="4038600"/>
            <a:ext cx="5029200" cy="304800"/>
          </a:xfrm>
        </p:spPr>
        <p:txBody>
          <a:bodyPr>
            <a:normAutofit/>
          </a:bodyPr>
          <a:lstStyle>
            <a:lvl1pPr marL="0" indent="0" algn="l">
              <a:buNone/>
              <a:defRPr sz="1400">
                <a:solidFill>
                  <a:srgbClr val="51626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040979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3074" name="Picture 2" descr="\\kldomain.com\marketing\GraphicsAssets\Archives\WorkInProgress_Amy\17049_IM-Conference_collateral\2017-IM-conferenc-image.jp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9161463"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590800"/>
            <a:ext cx="9161463" cy="1981200"/>
          </a:xfrm>
          <a:prstGeom prst="rect">
            <a:avLst/>
          </a:prstGeom>
          <a:solidFill>
            <a:schemeClr val="accent2"/>
          </a:solidFill>
          <a:ln>
            <a:noFill/>
          </a:ln>
          <a:effectLst>
            <a:outerShdw blurRad="469900" dir="6300000" sx="97000" sy="97000" algn="ctr" rotWithShape="0">
              <a:sysClr val="windowText" lastClr="000000"/>
            </a:outerShdw>
          </a:effectLst>
          <a:extLst/>
        </p:spPr>
        <p:txBody>
          <a:bodyPr/>
          <a:lstStyle/>
          <a:p>
            <a:pPr fontAlgn="auto">
              <a:spcBef>
                <a:spcPct val="0"/>
              </a:spcBef>
              <a:spcAft>
                <a:spcPct val="0"/>
              </a:spcAft>
              <a:defRPr/>
            </a:pPr>
            <a:endParaRPr lang="en-US" kern="0">
              <a:solidFill>
                <a:srgbClr val="51626F"/>
              </a:solidFill>
              <a:latin typeface="+mn-lt"/>
            </a:endParaRPr>
          </a:p>
        </p:txBody>
      </p:sp>
      <p:sp>
        <p:nvSpPr>
          <p:cNvPr id="2" name="Title 1"/>
          <p:cNvSpPr>
            <a:spLocks noGrp="1"/>
          </p:cNvSpPr>
          <p:nvPr>
            <p:ph type="title"/>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42887364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9"/>
          <p:cNvGrpSpPr/>
          <p:nvPr userDrawn="1"/>
        </p:nvGrpSpPr>
        <p:grpSpPr>
          <a:xfrm>
            <a:off x="1681163" y="3005138"/>
            <a:ext cx="5781675" cy="847725"/>
            <a:chOff x="1681161" y="3005347"/>
            <a:chExt cx="5781677" cy="847306"/>
          </a:xfrm>
        </p:grpSpPr>
        <p:sp>
          <p:nvSpPr>
            <p:cNvPr id="4" name="Freeform 7"/>
            <p:cNvSpPr/>
            <p:nvPr userDrawn="1"/>
          </p:nvSpPr>
          <p:spPr bwMode="auto">
            <a:xfrm>
              <a:off x="1681161" y="3042322"/>
              <a:ext cx="628596" cy="793812"/>
            </a:xfrm>
            <a:custGeom>
              <a:avLst/>
              <a:gdLst>
                <a:gd name="T0" fmla="*/ 86651841 w 799"/>
                <a:gd name="T1" fmla="*/ 270479835 h 1009"/>
                <a:gd name="T2" fmla="*/ 86651841 w 799"/>
                <a:gd name="T3" fmla="*/ 0 h 1009"/>
                <a:gd name="T4" fmla="*/ 0 w 799"/>
                <a:gd name="T5" fmla="*/ 0 h 1009"/>
                <a:gd name="T6" fmla="*/ 0 w 799"/>
                <a:gd name="T7" fmla="*/ 624516840 h 1009"/>
                <a:gd name="T8" fmla="*/ 86651841 w 799"/>
                <a:gd name="T9" fmla="*/ 624516840 h 1009"/>
                <a:gd name="T10" fmla="*/ 86651841 w 799"/>
                <a:gd name="T11" fmla="*/ 363940380 h 1009"/>
                <a:gd name="T12" fmla="*/ 120074424 w 799"/>
                <a:gd name="T13" fmla="*/ 333611884 h 1009"/>
                <a:gd name="T14" fmla="*/ 378792422 w 799"/>
                <a:gd name="T15" fmla="*/ 624516840 h 1009"/>
                <a:gd name="T16" fmla="*/ 494534332 w 799"/>
                <a:gd name="T17" fmla="*/ 624516840 h 1009"/>
                <a:gd name="T18" fmla="*/ 180112029 w 799"/>
                <a:gd name="T19" fmla="*/ 281001581 h 1009"/>
                <a:gd name="T20" fmla="*/ 488345140 w 799"/>
                <a:gd name="T21" fmla="*/ 0 h 1009"/>
                <a:gd name="T22" fmla="*/ 377554111 w 799"/>
                <a:gd name="T23" fmla="*/ 0 h 1009"/>
                <a:gd name="T24" fmla="*/ 86651841 w 799"/>
                <a:gd name="T25" fmla="*/ 270479835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8"/>
            <p:cNvSpPr>
              <a:spLocks noEditPoints="1"/>
            </p:cNvSpPr>
            <p:nvPr userDrawn="1"/>
          </p:nvSpPr>
          <p:spPr bwMode="auto">
            <a:xfrm>
              <a:off x="2346736" y="3025801"/>
              <a:ext cx="758406" cy="826852"/>
            </a:xfrm>
            <a:custGeom>
              <a:avLst/>
              <a:gdLst>
                <a:gd name="T0" fmla="*/ 397356414 w 408"/>
                <a:gd name="T1" fmla="*/ 300368389 h 445"/>
                <a:gd name="T2" fmla="*/ 577031718 w 408"/>
                <a:gd name="T3" fmla="*/ 145005686 h 445"/>
                <a:gd name="T4" fmla="*/ 767071904 w 408"/>
                <a:gd name="T5" fmla="*/ 307273068 h 445"/>
                <a:gd name="T6" fmla="*/ 573576138 w 408"/>
                <a:gd name="T7" fmla="*/ 531688133 h 445"/>
                <a:gd name="T8" fmla="*/ 545933354 w 408"/>
                <a:gd name="T9" fmla="*/ 548949830 h 445"/>
                <a:gd name="T10" fmla="*/ 494105227 w 408"/>
                <a:gd name="T11" fmla="*/ 486804005 h 445"/>
                <a:gd name="T12" fmla="*/ 397356414 w 408"/>
                <a:gd name="T13" fmla="*/ 300368389 h 445"/>
                <a:gd name="T14" fmla="*/ 1119511351 w 408"/>
                <a:gd name="T15" fmla="*/ 1177307181 h 445"/>
                <a:gd name="T16" fmla="*/ 1316460838 w 408"/>
                <a:gd name="T17" fmla="*/ 966703332 h 445"/>
                <a:gd name="T18" fmla="*/ 1188615521 w 408"/>
                <a:gd name="T19" fmla="*/ 845865880 h 445"/>
                <a:gd name="T20" fmla="*/ 836177933 w 408"/>
                <a:gd name="T21" fmla="*/ 1201475415 h 445"/>
                <a:gd name="T22" fmla="*/ 836177933 w 408"/>
                <a:gd name="T23" fmla="*/ 1201475415 h 445"/>
                <a:gd name="T24" fmla="*/ 490649646 w 408"/>
                <a:gd name="T25" fmla="*/ 1370647476 h 445"/>
                <a:gd name="T26" fmla="*/ 190040186 w 408"/>
                <a:gd name="T27" fmla="*/ 1101351999 h 445"/>
                <a:gd name="T28" fmla="*/ 483738486 w 408"/>
                <a:gd name="T29" fmla="*/ 790626592 h 445"/>
                <a:gd name="T30" fmla="*/ 504470109 w 408"/>
                <a:gd name="T31" fmla="*/ 776815376 h 445"/>
                <a:gd name="T32" fmla="*/ 760160743 w 408"/>
                <a:gd name="T33" fmla="*/ 1059922069 h 445"/>
                <a:gd name="T34" fmla="*/ 891461641 w 408"/>
                <a:gd name="T35" fmla="*/ 928725741 h 445"/>
                <a:gd name="T36" fmla="*/ 659958209 w 408"/>
                <a:gd name="T37" fmla="*/ 673239621 h 445"/>
                <a:gd name="T38" fmla="*/ 957112090 w 408"/>
                <a:gd name="T39" fmla="*/ 307273068 h 445"/>
                <a:gd name="T40" fmla="*/ 580487298 w 408"/>
                <a:gd name="T41" fmla="*/ 0 h 445"/>
                <a:gd name="T42" fmla="*/ 207316228 w 408"/>
                <a:gd name="T43" fmla="*/ 324536623 h 445"/>
                <a:gd name="T44" fmla="*/ 386991532 w 408"/>
                <a:gd name="T45" fmla="*/ 645620906 h 445"/>
                <a:gd name="T46" fmla="*/ 286788998 w 408"/>
                <a:gd name="T47" fmla="*/ 711217212 h 445"/>
                <a:gd name="T48" fmla="*/ 0 w 408"/>
                <a:gd name="T49" fmla="*/ 1101351999 h 445"/>
                <a:gd name="T50" fmla="*/ 497560807 w 408"/>
                <a:gd name="T51" fmla="*/ 1536369056 h 445"/>
                <a:gd name="T52" fmla="*/ 984754873 w 408"/>
                <a:gd name="T53" fmla="*/ 1305051170 h 445"/>
                <a:gd name="T54" fmla="*/ 1160974597 w 408"/>
                <a:gd name="T55" fmla="*/ 1505296144 h 445"/>
                <a:gd name="T56" fmla="*/ 1409754071 w 408"/>
                <a:gd name="T57" fmla="*/ 1505296144 h 445"/>
                <a:gd name="T58" fmla="*/ 1119511351 w 408"/>
                <a:gd name="T59" fmla="*/ 1177307181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9"/>
            <p:cNvSpPr/>
            <p:nvPr userDrawn="1"/>
          </p:nvSpPr>
          <p:spPr bwMode="auto">
            <a:xfrm>
              <a:off x="3245968" y="3042322"/>
              <a:ext cx="373698" cy="793812"/>
            </a:xfrm>
            <a:custGeom>
              <a:avLst/>
              <a:gdLst>
                <a:gd name="T0" fmla="*/ 84795616 w 475"/>
                <a:gd name="T1" fmla="*/ 0 h 1009"/>
                <a:gd name="T2" fmla="*/ 0 w 475"/>
                <a:gd name="T3" fmla="*/ 0 h 1009"/>
                <a:gd name="T4" fmla="*/ 0 w 475"/>
                <a:gd name="T5" fmla="*/ 624516840 h 1009"/>
                <a:gd name="T6" fmla="*/ 294000411 w 475"/>
                <a:gd name="T7" fmla="*/ 624516840 h 1009"/>
                <a:gd name="T8" fmla="*/ 294000411 w 475"/>
                <a:gd name="T9" fmla="*/ 552718944 h 1009"/>
                <a:gd name="T10" fmla="*/ 84795616 w 475"/>
                <a:gd name="T11" fmla="*/ 552718944 h 1009"/>
                <a:gd name="T12" fmla="*/ 84795616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0"/>
            <p:cNvSpPr/>
            <p:nvPr userDrawn="1"/>
          </p:nvSpPr>
          <p:spPr bwMode="auto">
            <a:xfrm>
              <a:off x="3961891" y="3021869"/>
              <a:ext cx="852814" cy="826852"/>
            </a:xfrm>
            <a:custGeom>
              <a:avLst/>
              <a:gdLst>
                <a:gd name="T0" fmla="*/ 942422641 w 459"/>
                <a:gd name="T1" fmla="*/ 763006019 h 445"/>
                <a:gd name="T2" fmla="*/ 942422641 w 459"/>
                <a:gd name="T3" fmla="*/ 928725741 h 445"/>
                <a:gd name="T4" fmla="*/ 1360126851 w 459"/>
                <a:gd name="T5" fmla="*/ 928725741 h 445"/>
                <a:gd name="T6" fmla="*/ 828504156 w 459"/>
                <a:gd name="T7" fmla="*/ 1367195137 h 445"/>
                <a:gd name="T8" fmla="*/ 200221776 w 459"/>
                <a:gd name="T9" fmla="*/ 766458358 h 445"/>
                <a:gd name="T10" fmla="*/ 845764814 w 459"/>
                <a:gd name="T11" fmla="*/ 169173919 h 445"/>
                <a:gd name="T12" fmla="*/ 1356674719 w 459"/>
                <a:gd name="T13" fmla="*/ 407396484 h 445"/>
                <a:gd name="T14" fmla="*/ 1498210258 w 459"/>
                <a:gd name="T15" fmla="*/ 286559032 h 445"/>
                <a:gd name="T16" fmla="*/ 838860551 w 459"/>
                <a:gd name="T17" fmla="*/ 0 h 445"/>
                <a:gd name="T18" fmla="*/ 0 w 459"/>
                <a:gd name="T19" fmla="*/ 773363037 h 445"/>
                <a:gd name="T20" fmla="*/ 818147761 w 459"/>
                <a:gd name="T21" fmla="*/ 1536369056 h 445"/>
                <a:gd name="T22" fmla="*/ 1584513548 w 459"/>
                <a:gd name="T23" fmla="*/ 821697646 h 445"/>
                <a:gd name="T24" fmla="*/ 1584513548 w 459"/>
                <a:gd name="T25" fmla="*/ 763006019 h 445"/>
                <a:gd name="T26" fmla="*/ 942422641 w 459"/>
                <a:gd name="T27" fmla="*/ 763006019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
            <p:cNvSpPr/>
            <p:nvPr userDrawn="1"/>
          </p:nvSpPr>
          <p:spPr bwMode="auto">
            <a:xfrm>
              <a:off x="4839094" y="3005347"/>
              <a:ext cx="843373" cy="826852"/>
            </a:xfrm>
            <a:custGeom>
              <a:avLst/>
              <a:gdLst>
                <a:gd name="T0" fmla="*/ 663505613 w 1072"/>
                <a:gd name="T1" fmla="*/ 650508306 h 1051"/>
                <a:gd name="T2" fmla="*/ 327419899 w 1072"/>
                <a:gd name="T3" fmla="*/ 0 h 1051"/>
                <a:gd name="T4" fmla="*/ 0 w 1072"/>
                <a:gd name="T5" fmla="*/ 650508306 h 1051"/>
                <a:gd name="T6" fmla="*/ 100887708 w 1072"/>
                <a:gd name="T7" fmla="*/ 650508306 h 1051"/>
                <a:gd name="T8" fmla="*/ 336085714 w 1072"/>
                <a:gd name="T9" fmla="*/ 170827938 h 1051"/>
                <a:gd name="T10" fmla="*/ 458635993 w 1072"/>
                <a:gd name="T11" fmla="*/ 422737722 h 1051"/>
                <a:gd name="T12" fmla="*/ 292140631 w 1072"/>
                <a:gd name="T13" fmla="*/ 422737722 h 1051"/>
                <a:gd name="T14" fmla="*/ 261193090 w 1072"/>
                <a:gd name="T15" fmla="*/ 493916227 h 1051"/>
                <a:gd name="T16" fmla="*/ 493915261 w 1072"/>
                <a:gd name="T17" fmla="*/ 493916227 h 1051"/>
                <a:gd name="T18" fmla="*/ 571282933 w 1072"/>
                <a:gd name="T19" fmla="*/ 650508306 h 1051"/>
                <a:gd name="T20" fmla="*/ 663505613 w 1072"/>
                <a:gd name="T21" fmla="*/ 65050830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2"/>
            <p:cNvSpPr/>
            <p:nvPr userDrawn="1"/>
          </p:nvSpPr>
          <p:spPr bwMode="auto">
            <a:xfrm>
              <a:off x="5632119" y="3038390"/>
              <a:ext cx="523962" cy="793812"/>
            </a:xfrm>
            <a:custGeom>
              <a:avLst/>
              <a:gdLst>
                <a:gd name="T0" fmla="*/ 248815078 w 666"/>
                <a:gd name="T1" fmla="*/ 71797896 h 1009"/>
                <a:gd name="T2" fmla="*/ 412216483 w 666"/>
                <a:gd name="T3" fmla="*/ 71797896 h 1009"/>
                <a:gd name="T4" fmla="*/ 412216483 w 666"/>
                <a:gd name="T5" fmla="*/ 0 h 1009"/>
                <a:gd name="T6" fmla="*/ 0 w 666"/>
                <a:gd name="T7" fmla="*/ 0 h 1009"/>
                <a:gd name="T8" fmla="*/ 0 w 666"/>
                <a:gd name="T9" fmla="*/ 71797896 h 1009"/>
                <a:gd name="T10" fmla="*/ 164019774 w 666"/>
                <a:gd name="T11" fmla="*/ 71797896 h 1009"/>
                <a:gd name="T12" fmla="*/ 164019774 w 666"/>
                <a:gd name="T13" fmla="*/ 624516840 h 1009"/>
                <a:gd name="T14" fmla="*/ 248815078 w 666"/>
                <a:gd name="T15" fmla="*/ 624516840 h 1009"/>
                <a:gd name="T16" fmla="*/ 248815078 w 666"/>
                <a:gd name="T17" fmla="*/ 71797896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3"/>
            <p:cNvSpPr/>
            <p:nvPr userDrawn="1"/>
          </p:nvSpPr>
          <p:spPr bwMode="auto">
            <a:xfrm>
              <a:off x="6304772" y="3038390"/>
              <a:ext cx="468106" cy="793812"/>
            </a:xfrm>
            <a:custGeom>
              <a:avLst/>
              <a:gdLst>
                <a:gd name="T0" fmla="*/ 0 w 595"/>
                <a:gd name="T1" fmla="*/ 624516840 h 1009"/>
                <a:gd name="T2" fmla="*/ 368274331 w 595"/>
                <a:gd name="T3" fmla="*/ 624516840 h 1009"/>
                <a:gd name="T4" fmla="*/ 368274331 w 595"/>
                <a:gd name="T5" fmla="*/ 552718944 h 1009"/>
                <a:gd name="T6" fmla="*/ 86653108 w 595"/>
                <a:gd name="T7" fmla="*/ 552718944 h 1009"/>
                <a:gd name="T8" fmla="*/ 86653108 w 595"/>
                <a:gd name="T9" fmla="*/ 350942790 h 1009"/>
                <a:gd name="T10" fmla="*/ 361465946 w 595"/>
                <a:gd name="T11" fmla="*/ 350942790 h 1009"/>
                <a:gd name="T12" fmla="*/ 361465946 w 595"/>
                <a:gd name="T13" fmla="*/ 281001581 h 1009"/>
                <a:gd name="T14" fmla="*/ 86653108 w 595"/>
                <a:gd name="T15" fmla="*/ 281001581 h 1009"/>
                <a:gd name="T16" fmla="*/ 86653108 w 595"/>
                <a:gd name="T17" fmla="*/ 71797896 h 1009"/>
                <a:gd name="T18" fmla="*/ 368274331 w 595"/>
                <a:gd name="T19" fmla="*/ 71797896 h 1009"/>
                <a:gd name="T20" fmla="*/ 368274331 w 595"/>
                <a:gd name="T21" fmla="*/ 0 h 1009"/>
                <a:gd name="T22" fmla="*/ 0 w 595"/>
                <a:gd name="T23" fmla="*/ 0 h 1009"/>
                <a:gd name="T24" fmla="*/ 0 w 595"/>
                <a:gd name="T25" fmla="*/ 624516840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4"/>
            <p:cNvSpPr/>
            <p:nvPr userDrawn="1"/>
          </p:nvSpPr>
          <p:spPr bwMode="auto">
            <a:xfrm>
              <a:off x="6914487" y="3021869"/>
              <a:ext cx="548351" cy="826852"/>
            </a:xfrm>
            <a:custGeom>
              <a:avLst/>
              <a:gdLst>
                <a:gd name="T0" fmla="*/ 967456599 w 295"/>
                <a:gd name="T1" fmla="*/ 224413207 h 445"/>
                <a:gd name="T2" fmla="*/ 549377067 w 295"/>
                <a:gd name="T3" fmla="*/ 0 h 445"/>
                <a:gd name="T4" fmla="*/ 72558920 w 295"/>
                <a:gd name="T5" fmla="*/ 379775911 h 445"/>
                <a:gd name="T6" fmla="*/ 424988754 w 295"/>
                <a:gd name="T7" fmla="*/ 752649001 h 445"/>
                <a:gd name="T8" fmla="*/ 535556763 w 295"/>
                <a:gd name="T9" fmla="*/ 797531271 h 445"/>
                <a:gd name="T10" fmla="*/ 815427678 w 295"/>
                <a:gd name="T11" fmla="*/ 1077183766 h 445"/>
                <a:gd name="T12" fmla="*/ 518280918 w 295"/>
                <a:gd name="T13" fmla="*/ 1363742797 h 445"/>
                <a:gd name="T14" fmla="*/ 203856455 w 295"/>
                <a:gd name="T15" fmla="*/ 1084090302 h 445"/>
                <a:gd name="T16" fmla="*/ 0 w 295"/>
                <a:gd name="T17" fmla="*/ 1122067894 h 445"/>
                <a:gd name="T18" fmla="*/ 501003215 w 295"/>
                <a:gd name="T19" fmla="*/ 1536369056 h 445"/>
                <a:gd name="T20" fmla="*/ 1019284133 w 295"/>
                <a:gd name="T21" fmla="*/ 1077183766 h 445"/>
                <a:gd name="T22" fmla="*/ 615024905 w 295"/>
                <a:gd name="T23" fmla="*/ 631809691 h 445"/>
                <a:gd name="T24" fmla="*/ 501003215 w 295"/>
                <a:gd name="T25" fmla="*/ 593832100 h 445"/>
                <a:gd name="T26" fmla="*/ 272961693 w 295"/>
                <a:gd name="T27" fmla="*/ 379775911 h 445"/>
                <a:gd name="T28" fmla="*/ 545921526 w 295"/>
                <a:gd name="T29" fmla="*/ 172626259 h 445"/>
                <a:gd name="T30" fmla="*/ 805061056 w 295"/>
                <a:gd name="T31" fmla="*/ 310725407 h 445"/>
                <a:gd name="T32" fmla="*/ 967456599 w 295"/>
                <a:gd name="T33" fmla="*/ 224413207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3919878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55638"/>
          </a:xfrm>
        </p:spPr>
        <p:txBody>
          <a:bodyPr/>
          <a:lstStyle>
            <a:lvl1pPr algn="ctr" defTabSz="914400" rtl="0" eaLnBrk="1" latinLnBrk="0" hangingPunct="1">
              <a:spcBef>
                <a:spcPct val="0"/>
              </a:spcBef>
              <a:buNone/>
              <a:defRPr kumimoji="0" lang="en-US" sz="2800" b="1" i="0" u="none" strike="noStrike" kern="1200" cap="all" spc="0" normalizeH="0" baseline="0">
                <a:ln>
                  <a:noFill/>
                </a:ln>
                <a:solidFill>
                  <a:schemeClr val="accent3"/>
                </a:solidFill>
                <a:uLnTx/>
                <a:uFillTx/>
                <a:latin typeface="Arial" pitchFamily="34" charset="0"/>
                <a:ea typeface="+mj-ea"/>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lvl1pPr>
              <a:defRPr sz="2800">
                <a:solidFill>
                  <a:srgbClr val="51626F"/>
                </a:solidFill>
                <a:latin typeface="Arial" pitchFamily="34" charset="0"/>
                <a:cs typeface="Arial" pitchFamily="34" charset="0"/>
              </a:defRPr>
            </a:lvl1pPr>
            <a:lvl2pPr>
              <a:buClr>
                <a:schemeClr val="accent3"/>
              </a:buCl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1890713" indent="-228600">
              <a:buClr>
                <a:srgbClr val="51626F"/>
              </a:buClr>
              <a:buFont typeface="Wingdings" pitchFamily="2" charset="2"/>
              <a:buChar char="§"/>
              <a:defRPr sz="1800">
                <a:solidFill>
                  <a:srgbClr val="51626F"/>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76132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D8C3A58-43EA-4D60-895F-75A3F7D87137}"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ct val="0"/>
              </a:spcBef>
              <a:spcAft>
                <a:spcPct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991919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2599"/>
            <a:ext cx="4040188"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27850624-FC40-4BC1-A7AF-9C85AE2A7402}" type="slidenum">
              <a:rPr lang="en-US"/>
              <a:pPr>
                <a:defRPr/>
              </a:pPr>
              <a:t>‹#›</a:t>
            </a:fld>
            <a:endParaRPr lang="en-US"/>
          </a:p>
        </p:txBody>
      </p:sp>
      <p:sp>
        <p:nvSpPr>
          <p:cNvPr id="9" name="Date Placeholder 3"/>
          <p:cNvSpPr>
            <a:spLocks noGrp="1"/>
          </p:cNvSpPr>
          <p:nvPr>
            <p:ph type="dt" sz="half" idx="12"/>
          </p:nvPr>
        </p:nvSpPr>
        <p:spPr>
          <a:xfrm>
            <a:off x="228600" y="6629400"/>
            <a:ext cx="2133600" cy="192088"/>
          </a:xfrm>
        </p:spPr>
        <p:txBody>
          <a:bodyPr/>
          <a:lstStyle>
            <a:lvl1pPr algn="l" fontAlgn="auto">
              <a:spcBef>
                <a:spcPct val="0"/>
              </a:spcBef>
              <a:spcAft>
                <a:spcPct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0394570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962"/>
            <a:ext cx="8229600" cy="1189038"/>
          </a:xfrm>
        </p:spPr>
        <p:txBody>
          <a:bodyPr/>
          <a:lstStyle>
            <a:lvl1pPr>
              <a:defRPr sz="3600">
                <a:latin typeface="Arial" pitchFamily="34" charset="0"/>
                <a:cs typeface="Arial" pitchFamily="34" charset="0"/>
              </a:defRPr>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F262EC28-4BE1-42BA-AADE-43677FE82BAF}" type="slidenum">
              <a:rPr lang="en-US"/>
              <a:pPr>
                <a:defRPr/>
              </a:pPr>
              <a:t>‹#›</a:t>
            </a:fld>
            <a:endParaRPr lang="en-US"/>
          </a:p>
        </p:txBody>
      </p:sp>
      <p:sp>
        <p:nvSpPr>
          <p:cNvPr id="5" name="Date Placeholder 3"/>
          <p:cNvSpPr>
            <a:spLocks noGrp="1"/>
          </p:cNvSpPr>
          <p:nvPr>
            <p:ph type="dt" sz="half" idx="12"/>
          </p:nvPr>
        </p:nvSpPr>
        <p:spPr>
          <a:xfrm>
            <a:off x="228600" y="6629400"/>
            <a:ext cx="2133600" cy="192088"/>
          </a:xfrm>
        </p:spPr>
        <p:txBody>
          <a:bodyPr/>
          <a:lstStyle>
            <a:lvl1pPr algn="l" fontAlgn="auto">
              <a:spcBef>
                <a:spcPct val="0"/>
              </a:spcBef>
              <a:spcAft>
                <a:spcPct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69950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B7DB73AF-828C-4499-8925-6FE0D0E2E4EE}" type="slidenum">
              <a:rPr lang="en-US"/>
              <a:pPr>
                <a:defRPr/>
              </a:pPr>
              <a:t>‹#›</a:t>
            </a:fld>
            <a:endParaRPr lang="en-US"/>
          </a:p>
        </p:txBody>
      </p:sp>
      <p:sp>
        <p:nvSpPr>
          <p:cNvPr id="4" name="Date Placeholder 3"/>
          <p:cNvSpPr>
            <a:spLocks noGrp="1"/>
          </p:cNvSpPr>
          <p:nvPr>
            <p:ph type="dt" sz="half" idx="12"/>
          </p:nvPr>
        </p:nvSpPr>
        <p:spPr>
          <a:xfrm>
            <a:off x="228600" y="6629400"/>
            <a:ext cx="2133600" cy="192088"/>
          </a:xfrm>
        </p:spPr>
        <p:txBody>
          <a:bodyPr/>
          <a:lstStyle>
            <a:lvl1pPr algn="l" fontAlgn="auto">
              <a:spcBef>
                <a:spcPct val="0"/>
              </a:spcBef>
              <a:spcAft>
                <a:spcPct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83531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Clr>
                <a:srgbClr val="51626F"/>
              </a:buClr>
              <a:buFont typeface="Wingdings" pitchFamily="2" charset="2"/>
              <a:buChar char="§"/>
              <a:defRPr sz="1800">
                <a:solidFill>
                  <a:srgbClr val="51626F"/>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A0E185C-F41E-4698-ACCE-34DD263F7EE3}"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ct val="0"/>
              </a:spcBef>
              <a:spcAft>
                <a:spcPct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7474392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1626F"/>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62F3A3E-8827-4F7E-AA60-254324E0AD47}"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ct val="0"/>
              </a:spcBef>
              <a:spcAft>
                <a:spcPct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2822102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4397375"/>
          </a:xfrm>
        </p:spPr>
        <p:txBody>
          <a:bodyPr/>
          <a:lstStyle>
            <a:lvl1pPr marL="0" marR="0" indent="0" algn="l" defTabSz="914400" rtl="0" eaLnBrk="0" fontAlgn="base" latinLnBrk="0" hangingPunct="0">
              <a:lnSpc>
                <a:spcPct val="100000"/>
              </a:lnSpc>
              <a:spcBef>
                <a:spcPct val="0"/>
              </a:spcBef>
              <a:spcAft>
                <a:spcPct val="0"/>
              </a:spcAft>
              <a:defRPr sz="3200" b="0" cap="all">
                <a:solidFill>
                  <a:schemeClr val="tx1"/>
                </a:solidFill>
                <a:latin typeface="Arial" pitchFamily="34" charset="0"/>
                <a:cs typeface="Arial" pitchFamily="34" charset="0"/>
              </a:defRPr>
            </a:lvl1pPr>
          </a:lstStyle>
          <a:p>
            <a:pPr lvl="0"/>
            <a:r>
              <a:rPr lang="en-US" noProof="0" smtClean="0"/>
              <a:t>Click to edit Master title style</a:t>
            </a:r>
            <a:endParaRPr lang="en-US" noProof="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68AFCBE-036A-4D7E-AEB2-C26D9C158DD7}" type="slidenum">
              <a:rPr lang="en-US"/>
              <a:pPr>
                <a:defRPr/>
              </a:pPr>
              <a:t>‹#›</a:t>
            </a:fld>
            <a:endParaRPr lang="en-US"/>
          </a:p>
        </p:txBody>
      </p:sp>
      <p:sp>
        <p:nvSpPr>
          <p:cNvPr id="5" name="Date Placeholder 3"/>
          <p:cNvSpPr>
            <a:spLocks noGrp="1"/>
          </p:cNvSpPr>
          <p:nvPr>
            <p:ph type="dt" sz="half" idx="12"/>
          </p:nvPr>
        </p:nvSpPr>
        <p:spPr>
          <a:xfrm>
            <a:off x="228600" y="6629400"/>
            <a:ext cx="2133600" cy="192088"/>
          </a:xfrm>
        </p:spPr>
        <p:txBody>
          <a:bodyPr/>
          <a:lstStyle>
            <a:lvl1pPr algn="l" fontAlgn="auto">
              <a:spcBef>
                <a:spcPct val="0"/>
              </a:spcBef>
              <a:spcAft>
                <a:spcPct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623554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0" y="6518275"/>
            <a:ext cx="9144000" cy="304800"/>
          </a:xfrm>
          <a:prstGeom prst="rect">
            <a:avLst/>
          </a:prstGeom>
          <a:gradFill>
            <a:gsLst>
              <a:gs pos="0">
                <a:schemeClr val="bg1">
                  <a:lumMod val="65000"/>
                </a:schemeClr>
              </a:gs>
              <a:gs pos="42000">
                <a:schemeClr val="bg1"/>
              </a:gs>
              <a:gs pos="100000">
                <a:schemeClr val="bg1"/>
              </a:gs>
            </a:gsLst>
            <a:lin ang="5400000" scaled="0"/>
            <a:tileRect/>
          </a:gradFill>
          <a:ln w="9525" cap="flat" cmpd="sng" algn="ctr">
            <a:noFill/>
            <a:prstDash val="solid"/>
            <a:round/>
            <a:headEnd type="none" w="med" len="med"/>
            <a:tailEnd type="none" w="med" len="med"/>
          </a:ln>
          <a:extLst/>
        </p:spPr>
        <p:txBody>
          <a:bodyPr/>
          <a:lstStyle/>
          <a:p>
            <a:pPr fontAlgn="auto">
              <a:spcBef>
                <a:spcPct val="0"/>
              </a:spcBef>
              <a:spcAft>
                <a:spcPct val="0"/>
              </a:spcAft>
              <a:defRPr/>
            </a:pPr>
            <a:endParaRPr lang="en-US">
              <a:effectLst>
                <a:outerShdw blurRad="50800" dist="38100" dir="13500000" algn="br" rotWithShape="0">
                  <a:prstClr val="black">
                    <a:alpha val="40000"/>
                  </a:prstClr>
                </a:outerShdw>
              </a:effectLst>
              <a:latin typeface="Arial" pitchFamily="34" charset="0"/>
              <a:cs typeface="Arial" pitchFamily="34" charset="0"/>
            </a:endParaRPr>
          </a:p>
        </p:txBody>
      </p:sp>
      <p:sp>
        <p:nvSpPr>
          <p:cNvPr id="1027" name="Title Placeholder 1"/>
          <p:cNvSpPr>
            <a:spLocks noGrp="1"/>
          </p:cNvSpPr>
          <p:nvPr>
            <p:ph type="title"/>
          </p:nvPr>
        </p:nvSpPr>
        <p:spPr bwMode="auto">
          <a:xfrm>
            <a:off x="457200" y="10969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629400"/>
            <a:ext cx="2895600" cy="193675"/>
          </a:xfrm>
          <a:prstGeom prst="rect">
            <a:avLst/>
          </a:prstGeom>
        </p:spPr>
        <p:txBody>
          <a:bodyPr vert="horz" lIns="91440" tIns="45720" rIns="91440" bIns="45720" rtlCol="0" anchor="ctr"/>
          <a:lstStyle>
            <a:lvl1pPr algn="ctr" fontAlgn="auto">
              <a:spcBef>
                <a:spcPct val="0"/>
              </a:spcBef>
              <a:spcAft>
                <a:spcPct val="0"/>
              </a:spcAft>
              <a:defRPr sz="1000">
                <a:solidFill>
                  <a:schemeClr val="bg2"/>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781800" y="6629400"/>
            <a:ext cx="2133600" cy="193675"/>
          </a:xfrm>
          <a:prstGeom prst="rect">
            <a:avLst/>
          </a:prstGeom>
        </p:spPr>
        <p:txBody>
          <a:bodyPr vert="horz" lIns="91440" tIns="45720" rIns="91440" bIns="45720" rtlCol="0" anchor="ctr"/>
          <a:lstStyle>
            <a:lvl1pPr algn="r" fontAlgn="auto">
              <a:spcBef>
                <a:spcPct val="0"/>
              </a:spcBef>
              <a:spcAft>
                <a:spcPct val="0"/>
              </a:spcAft>
              <a:defRPr sz="1000">
                <a:solidFill>
                  <a:schemeClr val="bg2"/>
                </a:solidFill>
                <a:latin typeface="Arial" pitchFamily="34" charset="0"/>
                <a:cs typeface="Arial" pitchFamily="34" charset="0"/>
              </a:defRPr>
            </a:lvl1pPr>
          </a:lstStyle>
          <a:p>
            <a:pPr>
              <a:defRPr/>
            </a:pPr>
            <a:fld id="{75060B72-599F-467F-BCC1-B055FA908865}" type="slidenum">
              <a:rPr lang="en-US"/>
              <a:pPr>
                <a:defRPr/>
              </a:pPr>
              <a:t>‹#›</a:t>
            </a:fld>
            <a:endParaRPr lang="en-US"/>
          </a:p>
        </p:txBody>
      </p:sp>
      <p:sp>
        <p:nvSpPr>
          <p:cNvPr id="2" name="Date Placeholder 1"/>
          <p:cNvSpPr>
            <a:spLocks noGrp="1"/>
          </p:cNvSpPr>
          <p:nvPr>
            <p:ph type="dt" sz="half" idx="2"/>
          </p:nvPr>
        </p:nvSpPr>
        <p:spPr>
          <a:xfrm>
            <a:off x="152400" y="6629400"/>
            <a:ext cx="2133600" cy="193675"/>
          </a:xfrm>
          <a:prstGeom prst="rect">
            <a:avLst/>
          </a:prstGeom>
        </p:spPr>
        <p:txBody>
          <a:bodyPr vert="horz" lIns="91440" tIns="45720" rIns="91440" bIns="45720" rtlCol="0" anchor="ctr"/>
          <a:lstStyle>
            <a:lvl1pPr algn="l">
              <a:defRPr sz="1000">
                <a:solidFill>
                  <a:schemeClr val="bg2"/>
                </a:solidFill>
                <a:latin typeface="+mn-lt"/>
              </a:defRPr>
            </a:lvl1pPr>
          </a:lstStyle>
          <a:p>
            <a:pPr>
              <a:defRPr/>
            </a:pPr>
            <a:endParaRPr lang="en-US"/>
          </a:p>
        </p:txBody>
      </p:sp>
      <p:grpSp>
        <p:nvGrpSpPr>
          <p:cNvPr id="1032" name="Group 5"/>
          <p:cNvGrpSpPr>
            <a:grpSpLocks noChangeAspect="1"/>
          </p:cNvGrpSpPr>
          <p:nvPr/>
        </p:nvGrpSpPr>
        <p:grpSpPr>
          <a:xfrm>
            <a:off x="7083425" y="0"/>
            <a:ext cx="1541463" cy="444500"/>
            <a:chOff x="1536" y="7"/>
            <a:chExt cx="2190" cy="631"/>
          </a:xfrm>
        </p:grpSpPr>
        <p:sp>
          <p:nvSpPr>
            <p:cNvPr id="1034"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 name="Rectangle 6"/>
            <p:cNvSpPr>
              <a:spLocks noChangeArrowheads="1"/>
            </p:cNvSpPr>
            <p:nvPr userDrawn="1"/>
          </p:nvSpPr>
          <p:spPr bwMode="auto">
            <a:xfrm>
              <a:off x="1536" y="7"/>
              <a:ext cx="2188" cy="63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a:defRPr>
              </a:lvl1pPr>
              <a:lvl2pPr marL="742950" indent="-285750" eaLnBrk="0" hangingPunct="0">
                <a:defRPr>
                  <a:solidFill>
                    <a:schemeClr val="tx1"/>
                  </a:solidFill>
                  <a:latin typeface="Calibri" pitchFamily="34" charset="0"/>
                  <a:cs typeface="Arial"/>
                </a:defRPr>
              </a:lvl2pPr>
              <a:lvl3pPr marL="1143000" indent="-228600" eaLnBrk="0" hangingPunct="0">
                <a:defRPr>
                  <a:solidFill>
                    <a:schemeClr val="tx1"/>
                  </a:solidFill>
                  <a:latin typeface="Calibri" pitchFamily="34" charset="0"/>
                  <a:cs typeface="Arial"/>
                </a:defRPr>
              </a:lvl3pPr>
              <a:lvl4pPr marL="1600200" indent="-228600" eaLnBrk="0" hangingPunct="0">
                <a:defRPr>
                  <a:solidFill>
                    <a:schemeClr val="tx1"/>
                  </a:solidFill>
                  <a:latin typeface="Calibri" pitchFamily="34" charset="0"/>
                  <a:cs typeface="Arial"/>
                </a:defRPr>
              </a:lvl4pPr>
              <a:lvl5pPr marL="2057400" indent="-228600" eaLnBrk="0" hangingPunct="0">
                <a:defRPr>
                  <a:solidFill>
                    <a:schemeClr val="tx1"/>
                  </a:solidFill>
                  <a:latin typeface="Calibri" pitchFamily="34" charset="0"/>
                  <a:cs typeface="Arial"/>
                </a:defRPr>
              </a:lvl5pPr>
              <a:lvl6pPr marL="2514600" indent="-228600" eaLnBrk="0" fontAlgn="base" hangingPunct="0">
                <a:spcBef>
                  <a:spcPct val="0"/>
                </a:spcBef>
                <a:spcAft>
                  <a:spcPct val="0"/>
                </a:spcAft>
                <a:defRPr>
                  <a:solidFill>
                    <a:schemeClr val="tx1"/>
                  </a:solidFill>
                  <a:latin typeface="Calibri" pitchFamily="34" charset="0"/>
                  <a:cs typeface="Arial"/>
                </a:defRPr>
              </a:lvl6pPr>
              <a:lvl7pPr marL="2971800" indent="-228600" eaLnBrk="0" fontAlgn="base" hangingPunct="0">
                <a:spcBef>
                  <a:spcPct val="0"/>
                </a:spcBef>
                <a:spcAft>
                  <a:spcPct val="0"/>
                </a:spcAft>
                <a:defRPr>
                  <a:solidFill>
                    <a:schemeClr val="tx1"/>
                  </a:solidFill>
                  <a:latin typeface="Calibri" pitchFamily="34" charset="0"/>
                  <a:cs typeface="Arial"/>
                </a:defRPr>
              </a:lvl7pPr>
              <a:lvl8pPr marL="3429000" indent="-228600" eaLnBrk="0" fontAlgn="base" hangingPunct="0">
                <a:spcBef>
                  <a:spcPct val="0"/>
                </a:spcBef>
                <a:spcAft>
                  <a:spcPct val="0"/>
                </a:spcAft>
                <a:defRPr>
                  <a:solidFill>
                    <a:schemeClr val="tx1"/>
                  </a:solidFill>
                  <a:latin typeface="Calibri" pitchFamily="34" charset="0"/>
                  <a:cs typeface="Arial"/>
                </a:defRPr>
              </a:lvl8pPr>
              <a:lvl9pPr marL="3886200" indent="-228600" eaLnBrk="0" fontAlgn="base" hangingPunct="0">
                <a:spcBef>
                  <a:spcPct val="0"/>
                </a:spcBef>
                <a:spcAft>
                  <a:spcPct val="0"/>
                </a:spcAft>
                <a:defRPr>
                  <a:solidFill>
                    <a:schemeClr val="tx1"/>
                  </a:solidFill>
                  <a:latin typeface="Calibri" pitchFamily="34" charset="0"/>
                  <a:cs typeface="Arial"/>
                </a:defRPr>
              </a:lvl9pPr>
            </a:lstStyle>
            <a:p>
              <a:pPr eaLnBrk="1" hangingPunct="1">
                <a:defRPr/>
              </a:pPr>
              <a:endParaRPr lang="en-US" altLang="en-US" smtClean="0"/>
            </a:p>
          </p:txBody>
        </p:sp>
        <p:sp>
          <p:nvSpPr>
            <p:cNvPr id="1036" name="Freeform 7"/>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8"/>
            <p:cNvSpPr>
              <a:spLocks noEditPoints="1"/>
            </p:cNvSpPr>
            <p:nvPr userDrawn="1"/>
          </p:nvSpPr>
          <p:spPr bwMode="auto">
            <a:xfrm>
              <a:off x="1940" y="198"/>
              <a:ext cx="234" cy="258"/>
            </a:xfrm>
            <a:custGeom>
              <a:avLst/>
              <a:gdLst>
                <a:gd name="T0" fmla="*/ 156 w 99"/>
                <a:gd name="T1" fmla="*/ 118 h 109"/>
                <a:gd name="T2" fmla="*/ 225 w 99"/>
                <a:gd name="T3" fmla="*/ 57 h 109"/>
                <a:gd name="T4" fmla="*/ 303 w 99"/>
                <a:gd name="T5" fmla="*/ 123 h 109"/>
                <a:gd name="T6" fmla="*/ 225 w 99"/>
                <a:gd name="T7" fmla="*/ 213 h 109"/>
                <a:gd name="T8" fmla="*/ 213 w 99"/>
                <a:gd name="T9" fmla="*/ 218 h 109"/>
                <a:gd name="T10" fmla="*/ 189 w 99"/>
                <a:gd name="T11" fmla="*/ 189 h 109"/>
                <a:gd name="T12" fmla="*/ 156 w 99"/>
                <a:gd name="T13" fmla="*/ 118 h 109"/>
                <a:gd name="T14" fmla="*/ 442 w 99"/>
                <a:gd name="T15" fmla="*/ 464 h 109"/>
                <a:gd name="T16" fmla="*/ 520 w 99"/>
                <a:gd name="T17" fmla="*/ 386 h 109"/>
                <a:gd name="T18" fmla="*/ 470 w 99"/>
                <a:gd name="T19" fmla="*/ 336 h 109"/>
                <a:gd name="T20" fmla="*/ 329 w 99"/>
                <a:gd name="T21" fmla="*/ 476 h 109"/>
                <a:gd name="T22" fmla="*/ 329 w 99"/>
                <a:gd name="T23" fmla="*/ 476 h 109"/>
                <a:gd name="T24" fmla="*/ 189 w 99"/>
                <a:gd name="T25" fmla="*/ 544 h 109"/>
                <a:gd name="T26" fmla="*/ 73 w 99"/>
                <a:gd name="T27" fmla="*/ 438 h 109"/>
                <a:gd name="T28" fmla="*/ 189 w 99"/>
                <a:gd name="T29" fmla="*/ 315 h 109"/>
                <a:gd name="T30" fmla="*/ 196 w 99"/>
                <a:gd name="T31" fmla="*/ 308 h 109"/>
                <a:gd name="T32" fmla="*/ 295 w 99"/>
                <a:gd name="T33" fmla="*/ 421 h 109"/>
                <a:gd name="T34" fmla="*/ 352 w 99"/>
                <a:gd name="T35" fmla="*/ 369 h 109"/>
                <a:gd name="T36" fmla="*/ 258 w 99"/>
                <a:gd name="T37" fmla="*/ 270 h 109"/>
                <a:gd name="T38" fmla="*/ 373 w 99"/>
                <a:gd name="T39" fmla="*/ 123 h 109"/>
                <a:gd name="T40" fmla="*/ 229 w 99"/>
                <a:gd name="T41" fmla="*/ 0 h 109"/>
                <a:gd name="T42" fmla="*/ 78 w 99"/>
                <a:gd name="T43" fmla="*/ 128 h 109"/>
                <a:gd name="T44" fmla="*/ 151 w 99"/>
                <a:gd name="T45" fmla="*/ 258 h 109"/>
                <a:gd name="T46" fmla="*/ 111 w 99"/>
                <a:gd name="T47" fmla="*/ 279 h 109"/>
                <a:gd name="T48" fmla="*/ 0 w 99"/>
                <a:gd name="T49" fmla="*/ 438 h 109"/>
                <a:gd name="T50" fmla="*/ 196 w 99"/>
                <a:gd name="T51" fmla="*/ 611 h 109"/>
                <a:gd name="T52" fmla="*/ 385 w 99"/>
                <a:gd name="T53" fmla="*/ 516 h 109"/>
                <a:gd name="T54" fmla="*/ 459 w 99"/>
                <a:gd name="T55" fmla="*/ 599 h 109"/>
                <a:gd name="T56" fmla="*/ 553 w 99"/>
                <a:gd name="T57" fmla="*/ 599 h 109"/>
                <a:gd name="T58" fmla="*/ 442 w 99"/>
                <a:gd name="T59" fmla="*/ 464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9"/>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10"/>
            <p:cNvSpPr/>
            <p:nvPr userDrawn="1"/>
          </p:nvSpPr>
          <p:spPr bwMode="auto">
            <a:xfrm>
              <a:off x="2441" y="196"/>
              <a:ext cx="264" cy="258"/>
            </a:xfrm>
            <a:custGeom>
              <a:avLst/>
              <a:gdLst>
                <a:gd name="T0" fmla="*/ 372 w 112"/>
                <a:gd name="T1" fmla="*/ 303 h 109"/>
                <a:gd name="T2" fmla="*/ 372 w 112"/>
                <a:gd name="T3" fmla="*/ 369 h 109"/>
                <a:gd name="T4" fmla="*/ 533 w 112"/>
                <a:gd name="T5" fmla="*/ 369 h 109"/>
                <a:gd name="T6" fmla="*/ 328 w 112"/>
                <a:gd name="T7" fmla="*/ 544 h 109"/>
                <a:gd name="T8" fmla="*/ 78 w 112"/>
                <a:gd name="T9" fmla="*/ 308 h 109"/>
                <a:gd name="T10" fmla="*/ 332 w 112"/>
                <a:gd name="T11" fmla="*/ 66 h 109"/>
                <a:gd name="T12" fmla="*/ 533 w 112"/>
                <a:gd name="T13" fmla="*/ 163 h 109"/>
                <a:gd name="T14" fmla="*/ 589 w 112"/>
                <a:gd name="T15" fmla="*/ 118 h 109"/>
                <a:gd name="T16" fmla="*/ 328 w 112"/>
                <a:gd name="T17" fmla="*/ 0 h 109"/>
                <a:gd name="T18" fmla="*/ 0 w 112"/>
                <a:gd name="T19" fmla="*/ 308 h 109"/>
                <a:gd name="T20" fmla="*/ 323 w 112"/>
                <a:gd name="T21" fmla="*/ 611 h 109"/>
                <a:gd name="T22" fmla="*/ 622 w 112"/>
                <a:gd name="T23" fmla="*/ 331 h 109"/>
                <a:gd name="T24" fmla="*/ 622 w 112"/>
                <a:gd name="T25" fmla="*/ 303 h 109"/>
                <a:gd name="T26" fmla="*/ 372 w 112"/>
                <a:gd name="T27" fmla="*/ 30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11"/>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12"/>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13"/>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14"/>
            <p:cNvSpPr/>
            <p:nvPr userDrawn="1"/>
          </p:nvSpPr>
          <p:spPr bwMode="auto">
            <a:xfrm>
              <a:off x="3360" y="196"/>
              <a:ext cx="170" cy="258"/>
            </a:xfrm>
            <a:custGeom>
              <a:avLst/>
              <a:gdLst>
                <a:gd name="T0" fmla="*/ 380 w 72"/>
                <a:gd name="T1" fmla="*/ 90 h 109"/>
                <a:gd name="T2" fmla="*/ 217 w 72"/>
                <a:gd name="T3" fmla="*/ 0 h 109"/>
                <a:gd name="T4" fmla="*/ 28 w 72"/>
                <a:gd name="T5" fmla="*/ 151 h 109"/>
                <a:gd name="T6" fmla="*/ 168 w 72"/>
                <a:gd name="T7" fmla="*/ 303 h 109"/>
                <a:gd name="T8" fmla="*/ 213 w 72"/>
                <a:gd name="T9" fmla="*/ 320 h 109"/>
                <a:gd name="T10" fmla="*/ 323 w 72"/>
                <a:gd name="T11" fmla="*/ 431 h 109"/>
                <a:gd name="T12" fmla="*/ 201 w 72"/>
                <a:gd name="T13" fmla="*/ 544 h 109"/>
                <a:gd name="T14" fmla="*/ 78 w 72"/>
                <a:gd name="T15" fmla="*/ 431 h 109"/>
                <a:gd name="T16" fmla="*/ 0 w 72"/>
                <a:gd name="T17" fmla="*/ 447 h 109"/>
                <a:gd name="T18" fmla="*/ 196 w 72"/>
                <a:gd name="T19" fmla="*/ 611 h 109"/>
                <a:gd name="T20" fmla="*/ 401 w 72"/>
                <a:gd name="T21" fmla="*/ 431 h 109"/>
                <a:gd name="T22" fmla="*/ 241 w 72"/>
                <a:gd name="T23" fmla="*/ 253 h 109"/>
                <a:gd name="T24" fmla="*/ 196 w 72"/>
                <a:gd name="T25" fmla="*/ 234 h 109"/>
                <a:gd name="T26" fmla="*/ 106 w 72"/>
                <a:gd name="T27" fmla="*/ 151 h 109"/>
                <a:gd name="T28" fmla="*/ 213 w 72"/>
                <a:gd name="T29" fmla="*/ 73 h 109"/>
                <a:gd name="T30" fmla="*/ 319 w 72"/>
                <a:gd name="T31" fmla="*/ 123 h 109"/>
                <a:gd name="T32" fmla="*/ 380 w 72"/>
                <a:gd name="T33" fmla="*/ 9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0" name="Picture 2" descr="E:\MKTG\Events\All Events\2016\7 July 2016\6 July 16 - IM Conference\Pack\IM conf image.jpg"/>
          <p:cNvPicPr>
            <a:picLocks noChangeAspect="1" noChangeArrowheads="1"/>
          </p:cNvPicPr>
          <p:nvPr/>
        </p:nvPicPr>
        <p:blipFill>
          <a:blip r:embed="rId13">
            <a:extLst>
              <a:ext uri="{28A0092B-C50C-407E-A947-70E740481C1C}">
                <a14:useLocalDpi xmlns:a14="http://schemas.microsoft.com/office/drawing/2010/main"/>
              </a:ext>
            </a:extLst>
          </a:blip>
          <a:stretch>
            <a:fillRect/>
          </a:stretch>
        </p:blipFill>
        <p:spPr bwMode="auto">
          <a:xfrm>
            <a:off x="0" y="6457023"/>
            <a:ext cx="9144000" cy="4019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ldomain.com\marketing\GraphicsAssets\Archives\WorkInProgress_Amy\17049_IM-Conference_collateral\2017-IM-conferenc-image.jpg"/>
          <p:cNvPicPr>
            <a:picLocks noChangeAspect="1" noChangeArrowheads="1"/>
          </p:cNvPicPr>
          <p:nvPr/>
        </p:nvPicPr>
        <p:blipFill>
          <a:blip r:embed="rId14">
            <a:extLst>
              <a:ext uri="{28A0092B-C50C-407E-A947-70E740481C1C}">
                <a14:useLocalDpi xmlns:a14="http://schemas.microsoft.com/office/drawing/2010/main"/>
              </a:ext>
            </a:extLst>
          </a:blip>
          <a:stretch>
            <a:fillRect/>
          </a:stretch>
        </p:blipFill>
        <p:spPr bwMode="auto">
          <a:xfrm>
            <a:off x="0" y="6457023"/>
            <a:ext cx="9144000" cy="40097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hf hdr="0" ftr="0" dt="0"/>
  <p:txStyles>
    <p:titleStyle>
      <a:lvl1pPr algn="ctr" rtl="0" eaLnBrk="0" fontAlgn="base" hangingPunct="0">
        <a:spcBef>
          <a:spcPct val="0"/>
        </a:spcBef>
        <a:spcAft>
          <a:spcPct val="0"/>
        </a:spcAft>
        <a:defRPr sz="2800" b="1" kern="1200">
          <a:solidFill>
            <a:srgbClr val="622567"/>
          </a:solidFill>
          <a:latin typeface="Arial" pitchFamily="34" charset="0"/>
          <a:ea typeface="+mj-ea"/>
          <a:cs typeface="Arial" pitchFamily="34" charset="0"/>
        </a:defRPr>
      </a:lvl1pPr>
      <a:lvl2pPr algn="l" rtl="0" eaLnBrk="0" fontAlgn="base" hangingPunct="0">
        <a:spcBef>
          <a:spcPct val="0"/>
        </a:spcBef>
        <a:spcAft>
          <a:spcPct val="0"/>
        </a:spcAft>
        <a:defRPr sz="3000" b="1">
          <a:solidFill>
            <a:srgbClr val="622567"/>
          </a:solidFill>
          <a:latin typeface="Arial"/>
          <a:cs typeface="Arial"/>
        </a:defRPr>
      </a:lvl2pPr>
      <a:lvl3pPr algn="l" rtl="0" eaLnBrk="0" fontAlgn="base" hangingPunct="0">
        <a:spcBef>
          <a:spcPct val="0"/>
        </a:spcBef>
        <a:spcAft>
          <a:spcPct val="0"/>
        </a:spcAft>
        <a:defRPr sz="3000" b="1">
          <a:solidFill>
            <a:srgbClr val="622567"/>
          </a:solidFill>
          <a:latin typeface="Arial"/>
          <a:cs typeface="Arial"/>
        </a:defRPr>
      </a:lvl3pPr>
      <a:lvl4pPr algn="l" rtl="0" eaLnBrk="0" fontAlgn="base" hangingPunct="0">
        <a:spcBef>
          <a:spcPct val="0"/>
        </a:spcBef>
        <a:spcAft>
          <a:spcPct val="0"/>
        </a:spcAft>
        <a:defRPr sz="3000" b="1">
          <a:solidFill>
            <a:srgbClr val="622567"/>
          </a:solidFill>
          <a:latin typeface="Arial"/>
          <a:cs typeface="Arial"/>
        </a:defRPr>
      </a:lvl4pPr>
      <a:lvl5pPr algn="l" rtl="0" eaLnBrk="0" fontAlgn="base" hangingPunct="0">
        <a:spcBef>
          <a:spcPct val="0"/>
        </a:spcBef>
        <a:spcAft>
          <a:spcPct val="0"/>
        </a:spcAft>
        <a:defRPr sz="3000" b="1">
          <a:solidFill>
            <a:srgbClr val="622567"/>
          </a:solidFill>
          <a:latin typeface="Arial"/>
          <a:cs typeface="Arial"/>
        </a:defRPr>
      </a:lvl5pPr>
      <a:lvl6pPr marL="457200" algn="l" rtl="0" eaLnBrk="1" fontAlgn="base" hangingPunct="1">
        <a:spcBef>
          <a:spcPct val="0"/>
        </a:spcBef>
        <a:spcAft>
          <a:spcPct val="0"/>
        </a:spcAft>
        <a:defRPr sz="4400">
          <a:solidFill>
            <a:srgbClr val="0094B3"/>
          </a:solidFill>
          <a:latin typeface="Arial"/>
          <a:cs typeface="Arial"/>
        </a:defRPr>
      </a:lvl6pPr>
      <a:lvl7pPr marL="914400" algn="l" rtl="0" eaLnBrk="1" fontAlgn="base" hangingPunct="1">
        <a:spcBef>
          <a:spcPct val="0"/>
        </a:spcBef>
        <a:spcAft>
          <a:spcPct val="0"/>
        </a:spcAft>
        <a:defRPr sz="4400">
          <a:solidFill>
            <a:srgbClr val="0094B3"/>
          </a:solidFill>
          <a:latin typeface="Arial"/>
          <a:cs typeface="Arial"/>
        </a:defRPr>
      </a:lvl7pPr>
      <a:lvl8pPr marL="1371600" algn="l" rtl="0" eaLnBrk="1" fontAlgn="base" hangingPunct="1">
        <a:spcBef>
          <a:spcPct val="0"/>
        </a:spcBef>
        <a:spcAft>
          <a:spcPct val="0"/>
        </a:spcAft>
        <a:defRPr sz="4400">
          <a:solidFill>
            <a:srgbClr val="0094B3"/>
          </a:solidFill>
          <a:latin typeface="Arial"/>
          <a:cs typeface="Arial"/>
        </a:defRPr>
      </a:lvl8pPr>
      <a:lvl9pPr marL="1828800" algn="l" rtl="0" eaLnBrk="1" fontAlgn="base" hangingPunct="1">
        <a:spcBef>
          <a:spcPct val="0"/>
        </a:spcBef>
        <a:spcAft>
          <a:spcPct val="0"/>
        </a:spcAft>
        <a:defRPr sz="4400">
          <a:solidFill>
            <a:srgbClr val="0094B3"/>
          </a:solidFill>
          <a:latin typeface="Arial"/>
          <a:cs typeface="Arial"/>
        </a:defRPr>
      </a:lvl9pPr>
    </p:titleStyle>
    <p:bodyStyle>
      <a:lvl1pPr marL="342900" indent="-342900" algn="l" rtl="0" eaLnBrk="0" fontAlgn="base" hangingPunct="0">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622567"/>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0" fontAlgn="base" hangingPunct="0">
        <a:spcBef>
          <a:spcPct val="20000"/>
        </a:spcBef>
        <a:spcAft>
          <a:spcPct val="0"/>
        </a:spcAft>
        <a:buClr>
          <a:srgbClr val="51626F"/>
        </a:buClr>
        <a:buFont typeface="Wingdings" pitchFamily="2" charset="2"/>
        <a:buChar char="§"/>
        <a:defRPr kern="1200">
          <a:solidFill>
            <a:srgbClr val="51626F"/>
          </a:solidFill>
          <a:latin typeface="Arial" pitchFamily="34" charset="0"/>
          <a:ea typeface="+mn-ea"/>
          <a:cs typeface="Arial" pitchFamily="34" charset="0"/>
        </a:defRPr>
      </a:lvl4pPr>
      <a:lvl5pPr marL="1831975" indent="-228600" algn="l" rtl="0" eaLnBrk="0" fontAlgn="base" hangingPunct="0">
        <a:spcBef>
          <a:spcPct val="20000"/>
        </a:spcBef>
        <a:spcAft>
          <a:spcPct val="0"/>
        </a:spcAft>
        <a:buClr>
          <a:schemeClr val="bg2"/>
        </a:buClr>
        <a:buFont typeface="Wingdings" pitchFamily="2" charset="2"/>
        <a:buChar char="§"/>
        <a:defRPr kern="1200">
          <a:solidFill>
            <a:schemeClr val="bg2"/>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sz="quarter" idx="11"/>
          </p:nvPr>
        </p:nvSpPr>
        <p:spPr>
          <a:xfrm>
            <a:off x="3581400" y="5410200"/>
            <a:ext cx="5257800" cy="990600"/>
          </a:xfrm>
        </p:spPr>
        <p:txBody>
          <a:bodyPr/>
          <a:lstStyle/>
          <a:p>
            <a:pPr eaLnBrk="1" hangingPunct="1"/>
            <a:r>
              <a:rPr lang="en-US" altLang="en-US" smtClean="0">
                <a:latin typeface="Arial"/>
                <a:cs typeface="Arial"/>
              </a:rPr>
              <a:t>Clifford Histed, Chicago</a:t>
            </a:r>
          </a:p>
          <a:p>
            <a:pPr eaLnBrk="1" hangingPunct="1"/>
            <a:r>
              <a:rPr lang="en-US" altLang="en-US" smtClean="0">
                <a:latin typeface="Arial"/>
                <a:cs typeface="Arial"/>
              </a:rPr>
              <a:t>Stavroula Lambrakopoulos, Washington, DC</a:t>
            </a:r>
          </a:p>
          <a:p>
            <a:pPr eaLnBrk="1" hangingPunct="1"/>
            <a:r>
              <a:rPr lang="en-US" altLang="en-US" smtClean="0">
                <a:latin typeface="Arial"/>
                <a:cs typeface="Arial"/>
              </a:rPr>
              <a:t>Vince Martinez, Washington, D.C.</a:t>
            </a:r>
          </a:p>
          <a:p>
            <a:pPr eaLnBrk="1" hangingPunct="1"/>
            <a:r>
              <a:rPr lang="en-US" altLang="en-US" smtClean="0">
                <a:latin typeface="Arial"/>
                <a:cs typeface="Arial"/>
              </a:rPr>
              <a:t>Cary J. Meer, New York and Washington, D.C</a:t>
            </a:r>
          </a:p>
        </p:txBody>
      </p:sp>
      <p:sp>
        <p:nvSpPr>
          <p:cNvPr id="13315" name="Title 2"/>
          <p:cNvSpPr>
            <a:spLocks noGrp="1"/>
          </p:cNvSpPr>
          <p:nvPr>
            <p:ph type="ctrTitle"/>
          </p:nvPr>
        </p:nvSpPr>
        <p:spPr>
          <a:xfrm>
            <a:off x="3581400" y="4495800"/>
            <a:ext cx="5029200" cy="762000"/>
          </a:xfrm>
        </p:spPr>
        <p:txBody>
          <a:bodyPr>
            <a:noAutofit/>
          </a:bodyPr>
          <a:lstStyle/>
          <a:p>
            <a:r>
              <a:rPr lang="en-US" altLang="en-US" sz="2700" b="1" smtClean="0">
                <a:latin typeface="Arial"/>
                <a:cs typeface="Arial"/>
              </a:rPr>
              <a:t>Hot Topics in Enforcement</a:t>
            </a:r>
            <a:br>
              <a:rPr lang="en-US" altLang="en-US" sz="2700" b="1" smtClean="0">
                <a:latin typeface="Arial"/>
                <a:cs typeface="Arial"/>
              </a:rPr>
            </a:br>
            <a:r>
              <a:rPr lang="en-US" altLang="en-US" sz="2700" b="1" smtClean="0">
                <a:latin typeface="Arial"/>
                <a:cs typeface="Arial"/>
              </a:rPr>
              <a:t>and Examinations</a:t>
            </a:r>
            <a:endParaRPr altLang="en-US" sz="2700" b="1" smtClean="0">
              <a:latin typeface="Arial"/>
              <a:cs typeface="Arial"/>
            </a:endParaRPr>
          </a:p>
        </p:txBody>
      </p:sp>
      <p:sp>
        <p:nvSpPr>
          <p:cNvPr id="13316" name="Subtitle 3"/>
          <p:cNvSpPr>
            <a:spLocks noGrp="1"/>
          </p:cNvSpPr>
          <p:nvPr>
            <p:ph type="subTitle" idx="1"/>
          </p:nvPr>
        </p:nvSpPr>
        <p:spPr>
          <a:xfrm>
            <a:off x="3581400" y="3962400"/>
            <a:ext cx="4800600" cy="609600"/>
          </a:xfrm>
        </p:spPr>
        <p:txBody>
          <a:bodyPr/>
          <a:lstStyle/>
          <a:p>
            <a:pPr eaLnBrk="1" hangingPunct="1"/>
            <a:r>
              <a:rPr lang="en-US" altLang="en-US" smtClean="0">
                <a:latin typeface="Arial"/>
                <a:cs typeface="Arial"/>
              </a:rPr>
              <a:t>2018 INVESTMENT MANAGEMENT CONFERENCE</a:t>
            </a:r>
          </a:p>
          <a:p>
            <a:pPr eaLnBrk="1" hangingPunct="1"/>
            <a:r>
              <a:rPr lang="en-US" altLang="en-US" smtClean="0">
                <a:latin typeface="Arial"/>
                <a:cs typeface="Arial"/>
              </a:rPr>
              <a:t>CHICAGO</a:t>
            </a:r>
          </a:p>
        </p:txBody>
      </p:sp>
      <p:sp>
        <p:nvSpPr>
          <p:cNvPr id="6" name="Subtitle 3"/>
          <p:cNvSpPr txBox="1"/>
          <p:nvPr/>
        </p:nvSpPr>
        <p:spPr bwMode="auto">
          <a:xfrm>
            <a:off x="3581400" y="65532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Wingdings" pitchFamily="2" charset="2"/>
              <a:buNone/>
              <a:defRPr sz="1400" kern="1200">
                <a:solidFill>
                  <a:srgbClr val="51626F"/>
                </a:solidFill>
                <a:latin typeface="Arial" pitchFamily="34" charset="0"/>
                <a:ea typeface="+mn-ea"/>
                <a:cs typeface="Arial" pitchFamily="34" charset="0"/>
              </a:defRPr>
            </a:lvl1pPr>
            <a:lvl2pPr marL="457200" indent="0" algn="ctr" rtl="0" eaLnBrk="0" fontAlgn="base" hangingPunct="0">
              <a:spcBef>
                <a:spcPct val="20000"/>
              </a:spcBef>
              <a:spcAft>
                <a:spcPct val="0"/>
              </a:spcAft>
              <a:buClr>
                <a:srgbClr val="622567"/>
              </a:buClr>
              <a:buFont typeface="Wingdings" pitchFamily="2" charset="2"/>
              <a:buNone/>
              <a:defRPr sz="24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Clr>
                <a:srgbClr val="E66E32"/>
              </a:buClr>
              <a:buFont typeface="Wingdings" pitchFamily="2" charset="2"/>
              <a:buNone/>
              <a:defRPr sz="20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Clr>
                <a:srgbClr val="51626F"/>
              </a:buClr>
              <a:buFont typeface="Wingdings" pitchFamily="2" charset="2"/>
              <a:buNone/>
              <a:defRPr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Clr>
                <a:schemeClr val="bg2"/>
              </a:buClr>
              <a:buFont typeface="Wingdings" pitchFamily="2" charset="2"/>
              <a:buNone/>
              <a:defRPr kern="1200">
                <a:solidFill>
                  <a:schemeClr val="tx1">
                    <a:tint val="75000"/>
                  </a:schemeClr>
                </a:solidFill>
                <a:latin typeface="+mn-lt"/>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US" altLang="en-US" smtClean="0">
                <a:latin typeface="Arial"/>
                <a:cs typeface="Arial"/>
              </a:rPr>
              <a:t>January 31, 2018</a:t>
            </a:r>
          </a:p>
        </p:txBody>
      </p:sp>
      <p:sp>
        <p:nvSpPr>
          <p:cNvPr id="2" name="TextBox 1"/>
          <p:cNvSpPr txBox="1"/>
          <p:nvPr/>
        </p:nvSpPr>
        <p:spPr>
          <a:xfrm>
            <a:off x="152400" y="6705600"/>
            <a:ext cx="1828800" cy="200055"/>
          </a:xfrm>
          <a:prstGeom prst="rect">
            <a:avLst/>
          </a:prstGeom>
          <a:noFill/>
        </p:spPr>
        <p:txBody>
          <a:bodyPr wrap="square" rtlCol="0">
            <a:spAutoFit/>
          </a:bodyPr>
          <a:lstStyle/>
          <a:p>
            <a:r>
              <a:rPr lang="en-US" sz="700"/>
              <a:t>#</a:t>
            </a:r>
            <a:r>
              <a:rPr lang="en-US" sz="700" smtClean="0"/>
              <a:t>301490210v3</a:t>
            </a:r>
            <a:endParaRPr lang="en-US" sz="7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30563"/>
            <a:ext cx="8229600" cy="655637"/>
          </a:xfrm>
        </p:spPr>
        <p:txBody>
          <a:bodyPr/>
          <a:lstStyle/>
          <a:p>
            <a:pPr eaLnBrk="1" hangingPunct="1"/>
            <a:r>
              <a:rPr lang="en-US" altLang="en-US" sz="2800" b="1" smtClean="0">
                <a:latin typeface="Arial"/>
                <a:cs typeface="Arial"/>
              </a:rPr>
              <a:t>Selected SEC Enforcement</a:t>
            </a:r>
            <a:br>
              <a:rPr lang="en-US" altLang="en-US" sz="2800" b="1" smtClean="0">
                <a:latin typeface="Arial"/>
                <a:cs typeface="Arial"/>
              </a:rPr>
            </a:br>
            <a:r>
              <a:rPr lang="en-US" altLang="en-US" sz="2800" b="1" smtClean="0">
                <a:latin typeface="Arial"/>
                <a:cs typeface="Arial"/>
              </a:rPr>
              <a:t>Actions Involving Investment Advisers</a:t>
            </a:r>
          </a:p>
        </p:txBody>
      </p:sp>
      <p:sp>
        <p:nvSpPr>
          <p:cNvPr id="3" name="TextBox 2"/>
          <p:cNvSpPr txBox="1"/>
          <p:nvPr/>
        </p:nvSpPr>
        <p:spPr>
          <a:xfrm>
            <a:off x="8839200" y="6488668"/>
            <a:ext cx="457200" cy="369332"/>
          </a:xfrm>
          <a:prstGeom prst="rect">
            <a:avLst/>
          </a:prstGeom>
          <a:noFill/>
        </p:spPr>
        <p:txBody>
          <a:bodyPr wrap="square" rtlCol="0">
            <a:spAutoFit/>
          </a:bodyPr>
          <a:lstStyle/>
          <a:p>
            <a:fld id="{64A091A7-A8BB-4A00-99E3-FD4672707EA0}" type="slidenum">
              <a:rPr lang="en-US" smtClean="0"/>
              <a:t>10</a:t>
            </a:fld>
            <a:endParaRPr lang="en-US"/>
          </a:p>
        </p:txBody>
      </p:sp>
    </p:spTree>
    <p:extLst>
      <p:ext uri="{BB962C8B-B14F-4D97-AF65-F5344CB8AC3E}">
        <p14:creationId xmlns:p14="http://schemas.microsoft.com/office/powerpoint/2010/main" val="8291430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Chief compliance officer liability</a:t>
            </a:r>
            <a:endParaRPr lang="en-US" sz="1400"/>
          </a:p>
        </p:txBody>
      </p:sp>
      <p:sp>
        <p:nvSpPr>
          <p:cNvPr id="3" name="Content Placeholder 2"/>
          <p:cNvSpPr>
            <a:spLocks noGrp="1"/>
          </p:cNvSpPr>
          <p:nvPr>
            <p:ph idx="1"/>
          </p:nvPr>
        </p:nvSpPr>
        <p:spPr/>
        <p:txBody>
          <a:bodyPr/>
          <a:lstStyle/>
          <a:p>
            <a:pPr lvl="0">
              <a:spcBef>
                <a:spcPts val="600"/>
              </a:spcBef>
              <a:spcAft>
                <a:spcPts val="600"/>
              </a:spcAft>
            </a:pPr>
            <a:r>
              <a:rPr lang="en-US" sz="1600" b="1" u="sng"/>
              <a:t>Susan M. Diamond</a:t>
            </a:r>
            <a:r>
              <a:rPr lang="en-US" sz="1600" b="1"/>
              <a:t>, Advisers Act Rel. No. 4619 (Jan. 19, 2017)</a:t>
            </a:r>
            <a:endParaRPr lang="en-US" sz="1600"/>
          </a:p>
          <a:p>
            <a:pPr lvl="1">
              <a:spcBef>
                <a:spcPts val="600"/>
              </a:spcBef>
              <a:spcAft>
                <a:spcPts val="600"/>
              </a:spcAft>
            </a:pPr>
            <a:r>
              <a:rPr lang="en-US" sz="1600"/>
              <a:t>Private funds adviser allegedly filed Forms ADV with false statements that financial statements were audited and would be distributed; </a:t>
            </a:r>
            <a:r>
              <a:rPr lang="en-US" sz="1600" b="1"/>
              <a:t>CCO found liable</a:t>
            </a:r>
            <a:br>
              <a:rPr lang="en-US" sz="1600" b="1"/>
            </a:br>
            <a:r>
              <a:rPr lang="en-US" sz="1600" b="1"/>
              <a:t>for overseeing completion of forms containing the false statements</a:t>
            </a:r>
          </a:p>
          <a:p>
            <a:pPr lvl="1">
              <a:spcBef>
                <a:spcPts val="600"/>
              </a:spcBef>
              <a:spcAft>
                <a:spcPts val="600"/>
              </a:spcAft>
            </a:pPr>
            <a:r>
              <a:rPr lang="en-US" sz="1600"/>
              <a:t>Violation of </a:t>
            </a:r>
            <a:r>
              <a:rPr lang="en-US" sz="1600" smtClean="0"/>
              <a:t>Advisers Act </a:t>
            </a:r>
            <a:r>
              <a:rPr lang="en-US" sz="1600"/>
              <a:t>Section 207; </a:t>
            </a:r>
            <a:r>
              <a:rPr lang="en-US" sz="1600" smtClean="0"/>
              <a:t>nine </a:t>
            </a:r>
            <a:r>
              <a:rPr lang="en-US" sz="1600"/>
              <a:t>month industry suspension; permanent </a:t>
            </a:r>
            <a:r>
              <a:rPr lang="en-US" sz="1600" smtClean="0"/>
              <a:t>bar from </a:t>
            </a:r>
            <a:r>
              <a:rPr lang="en-US" sz="1600"/>
              <a:t>acting as a partner, officer, branch manager, or director</a:t>
            </a:r>
            <a:r>
              <a:rPr lang="en-US" sz="1600" smtClean="0"/>
              <a:t>,</a:t>
            </a:r>
            <a:br>
              <a:rPr lang="en-US" sz="1600" smtClean="0"/>
            </a:br>
            <a:r>
              <a:rPr lang="en-US" sz="1600" smtClean="0"/>
              <a:t>or </a:t>
            </a:r>
            <a:r>
              <a:rPr lang="en-US" sz="1600"/>
              <a:t>in a compliance capacity for advisers; $15,000 penalty</a:t>
            </a:r>
          </a:p>
          <a:p>
            <a:pPr lvl="0">
              <a:spcBef>
                <a:spcPts val="600"/>
              </a:spcBef>
              <a:spcAft>
                <a:spcPts val="600"/>
              </a:spcAft>
            </a:pPr>
            <a:r>
              <a:rPr lang="en-US" sz="1600" b="1" u="sng" smtClean="0"/>
              <a:t>David </a:t>
            </a:r>
            <a:r>
              <a:rPr lang="en-US" sz="1600" b="1" u="sng"/>
              <a:t>I. Osunkwo</a:t>
            </a:r>
            <a:r>
              <a:rPr lang="en-US" sz="1600" b="1"/>
              <a:t>, Advisers Act Rel. No. 4745 (Aug. 15, 2017)</a:t>
            </a:r>
            <a:endParaRPr lang="en-US" sz="1600"/>
          </a:p>
          <a:p>
            <a:pPr lvl="1">
              <a:spcBef>
                <a:spcPts val="600"/>
              </a:spcBef>
              <a:spcAft>
                <a:spcPts val="600"/>
              </a:spcAft>
            </a:pPr>
            <a:r>
              <a:rPr lang="en-US" sz="1600" b="1" smtClean="0"/>
              <a:t>Outsourced CCO</a:t>
            </a:r>
            <a:r>
              <a:rPr lang="en-US" sz="1600" smtClean="0"/>
              <a:t> failed </a:t>
            </a:r>
            <a:r>
              <a:rPr lang="en-US" sz="1600"/>
              <a:t>to file timely and accurate </a:t>
            </a:r>
            <a:r>
              <a:rPr lang="en-US" sz="1600" smtClean="0"/>
              <a:t>Forms ADV </a:t>
            </a:r>
            <a:r>
              <a:rPr lang="en-US" sz="1600"/>
              <a:t>and </a:t>
            </a:r>
            <a:r>
              <a:rPr lang="en-US" sz="1600" smtClean="0"/>
              <a:t>amendments</a:t>
            </a:r>
            <a:r>
              <a:rPr lang="en-US" sz="1600"/>
              <a:t>; filings </a:t>
            </a:r>
            <a:r>
              <a:rPr lang="en-US" sz="1600" smtClean="0"/>
              <a:t>overstated </a:t>
            </a:r>
            <a:r>
              <a:rPr lang="en-US" sz="1600"/>
              <a:t>AUM and </a:t>
            </a:r>
            <a:r>
              <a:rPr lang="en-US" sz="1600" smtClean="0"/>
              <a:t>total </a:t>
            </a:r>
            <a:r>
              <a:rPr lang="en-US" sz="1600"/>
              <a:t>number of client </a:t>
            </a:r>
            <a:r>
              <a:rPr lang="en-US" sz="1600" smtClean="0"/>
              <a:t>accounts; allegedly relied on and </a:t>
            </a:r>
            <a:r>
              <a:rPr lang="en-US" sz="1600" b="1" smtClean="0"/>
              <a:t>failed to verify of CIO’s inaccurate statements</a:t>
            </a:r>
            <a:endParaRPr lang="en-US" sz="1600" b="1"/>
          </a:p>
          <a:p>
            <a:pPr lvl="1">
              <a:spcBef>
                <a:spcPts val="600"/>
              </a:spcBef>
              <a:spcAft>
                <a:spcPts val="600"/>
              </a:spcAft>
            </a:pPr>
            <a:r>
              <a:rPr lang="en-US" sz="1600" smtClean="0"/>
              <a:t>Violations of Advisers Act Sections 204 and 207; $30,000 penalty;</a:t>
            </a:r>
            <a:br>
              <a:rPr lang="en-US" sz="1600" smtClean="0"/>
            </a:br>
            <a:r>
              <a:rPr lang="en-US" sz="1600" smtClean="0"/>
              <a:t>12 </a:t>
            </a:r>
            <a:r>
              <a:rPr lang="en-US" sz="1600"/>
              <a:t>month </a:t>
            </a:r>
            <a:r>
              <a:rPr lang="en-US" sz="1600" smtClean="0"/>
              <a:t>industry suspension </a:t>
            </a:r>
          </a:p>
          <a:p>
            <a:pPr lvl="1">
              <a:spcBef>
                <a:spcPts val="600"/>
              </a:spcBef>
              <a:spcAft>
                <a:spcPts val="600"/>
              </a:spcAft>
            </a:pPr>
            <a:r>
              <a:rPr lang="en-US" sz="1600" smtClean="0"/>
              <a:t>Firms sanctioned for recordkeeping and filing violations</a:t>
            </a:r>
            <a:endParaRPr lang="en-US" sz="16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11</a:t>
            </a:fld>
            <a:endParaRPr lang="en-US"/>
          </a:p>
        </p:txBody>
      </p:sp>
    </p:spTree>
    <p:extLst>
      <p:ext uri="{BB962C8B-B14F-4D97-AF65-F5344CB8AC3E}">
        <p14:creationId xmlns:p14="http://schemas.microsoft.com/office/powerpoint/2010/main" val="21611261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Insider trading</a:t>
            </a:r>
            <a:endParaRPr lang="en-US"/>
          </a:p>
        </p:txBody>
      </p:sp>
      <p:sp>
        <p:nvSpPr>
          <p:cNvPr id="3" name="Content Placeholder 2"/>
          <p:cNvSpPr>
            <a:spLocks noGrp="1"/>
          </p:cNvSpPr>
          <p:nvPr>
            <p:ph idx="1"/>
          </p:nvPr>
        </p:nvSpPr>
        <p:spPr/>
        <p:txBody>
          <a:bodyPr/>
          <a:lstStyle/>
          <a:p>
            <a:pPr lvl="0">
              <a:spcBef>
                <a:spcPts val="600"/>
              </a:spcBef>
              <a:spcAft>
                <a:spcPts val="600"/>
              </a:spcAft>
            </a:pPr>
            <a:r>
              <a:rPr lang="en-US" sz="1600" b="1" u="sng"/>
              <a:t>Deerfield Management </a:t>
            </a:r>
            <a:r>
              <a:rPr lang="en-US" sz="1600" b="1" u="sng" smtClean="0"/>
              <a:t>Company</a:t>
            </a:r>
            <a:r>
              <a:rPr lang="en-US" sz="1600" b="1" smtClean="0"/>
              <a:t>, Advisers </a:t>
            </a:r>
            <a:r>
              <a:rPr lang="en-US" sz="1600" b="1"/>
              <a:t>Act Rel. No. 4749 (Aug. 21, 2017)</a:t>
            </a:r>
            <a:endParaRPr lang="en-US" sz="1600"/>
          </a:p>
          <a:p>
            <a:pPr lvl="1">
              <a:spcBef>
                <a:spcPts val="600"/>
              </a:spcBef>
              <a:spcAft>
                <a:spcPts val="600"/>
              </a:spcAft>
            </a:pPr>
            <a:r>
              <a:rPr lang="en-US" sz="1600"/>
              <a:t>Hedge fund adviser </a:t>
            </a:r>
            <a:r>
              <a:rPr lang="en-US" sz="1600" smtClean="0"/>
              <a:t>allegedly </a:t>
            </a:r>
            <a:r>
              <a:rPr lang="en-US" sz="1600" b="1" smtClean="0"/>
              <a:t>failed </a:t>
            </a:r>
            <a:r>
              <a:rPr lang="en-US" sz="1600" b="1"/>
              <a:t>to tailor </a:t>
            </a:r>
            <a:r>
              <a:rPr lang="en-US" sz="1600" b="1" smtClean="0"/>
              <a:t>policies </a:t>
            </a:r>
            <a:r>
              <a:rPr lang="en-US" sz="1600" b="1"/>
              <a:t>regarding the </a:t>
            </a:r>
            <a:r>
              <a:rPr lang="en-US" sz="1600" b="1" smtClean="0"/>
              <a:t>misuse</a:t>
            </a:r>
            <a:br>
              <a:rPr lang="en-US" sz="1600" b="1" smtClean="0"/>
            </a:br>
            <a:r>
              <a:rPr lang="en-US" sz="1600" b="1" smtClean="0"/>
              <a:t>of </a:t>
            </a:r>
            <a:r>
              <a:rPr lang="en-US" sz="1600" b="1"/>
              <a:t>MNPI</a:t>
            </a:r>
            <a:r>
              <a:rPr lang="en-US" sz="1600"/>
              <a:t> to account for risks posed by engaging research firms and political intelligence </a:t>
            </a:r>
            <a:r>
              <a:rPr lang="en-US" sz="1600" smtClean="0"/>
              <a:t>analysts; SEC found inadequate training and improper and inadequate reliance on research firms’ MNPI policies and procedures</a:t>
            </a:r>
            <a:endParaRPr lang="en-US" sz="1600"/>
          </a:p>
          <a:p>
            <a:pPr lvl="1">
              <a:spcBef>
                <a:spcPts val="600"/>
              </a:spcBef>
              <a:spcAft>
                <a:spcPts val="600"/>
              </a:spcAft>
            </a:pPr>
            <a:r>
              <a:rPr lang="en-US" sz="1600" smtClean="0"/>
              <a:t>Adviser’s analysts traded on MNPI </a:t>
            </a:r>
            <a:r>
              <a:rPr lang="en-US" sz="1600"/>
              <a:t>obtained from a government </a:t>
            </a:r>
            <a:r>
              <a:rPr lang="en-US" sz="1600" smtClean="0"/>
              <a:t>employee</a:t>
            </a:r>
          </a:p>
          <a:p>
            <a:pPr lvl="1">
              <a:spcBef>
                <a:spcPts val="600"/>
              </a:spcBef>
              <a:spcAft>
                <a:spcPts val="600"/>
              </a:spcAft>
            </a:pPr>
            <a:r>
              <a:rPr lang="en-US" sz="1600" smtClean="0"/>
              <a:t>Violation of Advisers Act Section 204A; $3.9 million penalty; $714,110</a:t>
            </a:r>
            <a:br>
              <a:rPr lang="en-US" sz="1600" smtClean="0"/>
            </a:br>
            <a:r>
              <a:rPr lang="en-US" sz="1600" smtClean="0"/>
              <a:t>in disgorgement</a:t>
            </a:r>
          </a:p>
          <a:p>
            <a:pPr lvl="0">
              <a:spcBef>
                <a:spcPts val="600"/>
              </a:spcBef>
              <a:spcAft>
                <a:spcPts val="600"/>
              </a:spcAft>
            </a:pPr>
            <a:r>
              <a:rPr lang="en-US" sz="1600" b="1" u="sng"/>
              <a:t>Alan M. </a:t>
            </a:r>
            <a:r>
              <a:rPr lang="en-US" sz="1600" b="1" u="sng" smtClean="0"/>
              <a:t>Stark</a:t>
            </a:r>
            <a:r>
              <a:rPr lang="en-US" sz="1600" b="1" smtClean="0"/>
              <a:t>, Exchange Act Rel. No. 81523 (Sept</a:t>
            </a:r>
            <a:r>
              <a:rPr lang="en-US" sz="1600" b="1"/>
              <a:t>. 5, 2017)</a:t>
            </a:r>
            <a:endParaRPr lang="en-US" sz="1600"/>
          </a:p>
          <a:p>
            <a:pPr lvl="1">
              <a:spcBef>
                <a:spcPts val="600"/>
              </a:spcBef>
              <a:spcAft>
                <a:spcPts val="600"/>
              </a:spcAft>
            </a:pPr>
            <a:r>
              <a:rPr lang="en-US" sz="1600"/>
              <a:t>Attorney for adviser allegedly </a:t>
            </a:r>
            <a:r>
              <a:rPr lang="en-US" sz="1600" b="1"/>
              <a:t>traded on MNPI acquired through privileged communications</a:t>
            </a:r>
            <a:r>
              <a:rPr lang="en-US" sz="1600"/>
              <a:t> about </a:t>
            </a:r>
            <a:r>
              <a:rPr lang="en-US" sz="1600" smtClean="0"/>
              <a:t>filings </a:t>
            </a:r>
            <a:r>
              <a:rPr lang="en-US" sz="1600"/>
              <a:t>of beneficial owner </a:t>
            </a:r>
            <a:r>
              <a:rPr lang="en-US" sz="1600" smtClean="0"/>
              <a:t>reports</a:t>
            </a:r>
            <a:endParaRPr lang="en-US" sz="1600"/>
          </a:p>
          <a:p>
            <a:pPr lvl="1">
              <a:spcBef>
                <a:spcPts val="600"/>
              </a:spcBef>
              <a:spcAft>
                <a:spcPts val="600"/>
              </a:spcAft>
            </a:pPr>
            <a:r>
              <a:rPr lang="en-US" sz="1600" smtClean="0"/>
              <a:t>Violations of Exchange Act Section 10(b) and Rule 10b-5; professional practice suspension; $</a:t>
            </a:r>
            <a:r>
              <a:rPr lang="en-US" sz="1600"/>
              <a:t>7,608 </a:t>
            </a:r>
            <a:r>
              <a:rPr lang="en-US" sz="1600" smtClean="0"/>
              <a:t>penalty, $7,608 in disgorgement</a:t>
            </a:r>
            <a:endParaRPr lang="en-US" sz="16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12</a:t>
            </a:fld>
            <a:endParaRPr lang="en-US"/>
          </a:p>
        </p:txBody>
      </p:sp>
    </p:spTree>
    <p:extLst>
      <p:ext uri="{BB962C8B-B14F-4D97-AF65-F5344CB8AC3E}">
        <p14:creationId xmlns:p14="http://schemas.microsoft.com/office/powerpoint/2010/main" val="34359381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Cherry picking</a:t>
            </a:r>
            <a:endParaRPr lang="en-US"/>
          </a:p>
        </p:txBody>
      </p:sp>
      <p:sp>
        <p:nvSpPr>
          <p:cNvPr id="3" name="Content Placeholder 2"/>
          <p:cNvSpPr>
            <a:spLocks noGrp="1"/>
          </p:cNvSpPr>
          <p:nvPr>
            <p:ph idx="1"/>
          </p:nvPr>
        </p:nvSpPr>
        <p:spPr/>
        <p:txBody>
          <a:bodyPr/>
          <a:lstStyle/>
          <a:p>
            <a:pPr lvl="0">
              <a:spcBef>
                <a:spcPts val="600"/>
              </a:spcBef>
              <a:spcAft>
                <a:spcPts val="600"/>
              </a:spcAft>
            </a:pPr>
            <a:r>
              <a:rPr lang="en-US" sz="1450" b="1" u="sng"/>
              <a:t>SEC v. Strategic Capital </a:t>
            </a:r>
            <a:r>
              <a:rPr lang="en-US" sz="1450" b="1" u="sng" smtClean="0"/>
              <a:t>Management and </a:t>
            </a:r>
            <a:r>
              <a:rPr lang="en-US" sz="1450" b="1" u="sng"/>
              <a:t>Michael J. </a:t>
            </a:r>
            <a:r>
              <a:rPr lang="en-US" sz="1450" b="1" u="sng" smtClean="0"/>
              <a:t>Breton</a:t>
            </a:r>
            <a:r>
              <a:rPr lang="en-US" sz="1450" b="1" smtClean="0"/>
              <a:t>,</a:t>
            </a:r>
            <a:br>
              <a:rPr lang="en-US" sz="1450" b="1" smtClean="0"/>
            </a:br>
            <a:r>
              <a:rPr lang="en-US" sz="1450" b="1" smtClean="0"/>
              <a:t>Lit</a:t>
            </a:r>
            <a:r>
              <a:rPr lang="en-US" sz="1450" b="1"/>
              <a:t>. Rel. No. 23867 (June 23, 2017)</a:t>
            </a:r>
            <a:endParaRPr lang="en-US" sz="1450"/>
          </a:p>
          <a:p>
            <a:pPr lvl="1">
              <a:spcBef>
                <a:spcPts val="600"/>
              </a:spcBef>
              <a:spcAft>
                <a:spcPts val="600"/>
              </a:spcAft>
            </a:pPr>
            <a:r>
              <a:rPr lang="en-US" sz="1450" smtClean="0"/>
              <a:t>Adviser placed </a:t>
            </a:r>
            <a:r>
              <a:rPr lang="en-US" sz="1450"/>
              <a:t>trades through </a:t>
            </a:r>
            <a:r>
              <a:rPr lang="en-US" sz="1450" smtClean="0"/>
              <a:t>master </a:t>
            </a:r>
            <a:r>
              <a:rPr lang="en-US" sz="1450"/>
              <a:t>brokerage </a:t>
            </a:r>
            <a:r>
              <a:rPr lang="en-US" sz="1450" smtClean="0"/>
              <a:t>account and owner allegedly </a:t>
            </a:r>
            <a:r>
              <a:rPr lang="en-US" sz="1450" b="1" smtClean="0"/>
              <a:t>allocated </a:t>
            </a:r>
            <a:r>
              <a:rPr lang="en-US" sz="1450" b="1"/>
              <a:t>profitable trades to himself and unprofitable trades to </a:t>
            </a:r>
            <a:r>
              <a:rPr lang="en-US" sz="1450" b="1" smtClean="0"/>
              <a:t>clients</a:t>
            </a:r>
            <a:r>
              <a:rPr lang="en-US" sz="1450" smtClean="0"/>
              <a:t>; trades were made on earnings announcement dates, allocations were made afterward</a:t>
            </a:r>
            <a:endParaRPr lang="en-US" sz="1450"/>
          </a:p>
          <a:p>
            <a:pPr lvl="1">
              <a:spcBef>
                <a:spcPts val="600"/>
              </a:spcBef>
              <a:spcAft>
                <a:spcPts val="600"/>
              </a:spcAft>
            </a:pPr>
            <a:r>
              <a:rPr lang="en-US" sz="1450" smtClean="0"/>
              <a:t>Violations of Exchange Act Section 10(b) and Rule 10b-5 and Advisers Act Sections 206(1) and (2); owner banned </a:t>
            </a:r>
            <a:r>
              <a:rPr lang="en-US" sz="1450"/>
              <a:t>from </a:t>
            </a:r>
            <a:r>
              <a:rPr lang="en-US" sz="1450" smtClean="0"/>
              <a:t>industry; monetary sanctions to be determined; prison and penalty in corresponding criminal case</a:t>
            </a:r>
          </a:p>
          <a:p>
            <a:pPr lvl="0">
              <a:spcBef>
                <a:spcPts val="600"/>
              </a:spcBef>
              <a:spcAft>
                <a:spcPts val="600"/>
              </a:spcAft>
            </a:pPr>
            <a:r>
              <a:rPr lang="en-US" sz="1450" b="1" u="sng" smtClean="0"/>
              <a:t>Howarth </a:t>
            </a:r>
            <a:r>
              <a:rPr lang="en-US" sz="1450" b="1" u="sng"/>
              <a:t>Financial </a:t>
            </a:r>
            <a:r>
              <a:rPr lang="en-US" sz="1450" b="1" u="sng" smtClean="0"/>
              <a:t>Services </a:t>
            </a:r>
            <a:r>
              <a:rPr lang="en-US" sz="1450" b="1" u="sng"/>
              <a:t>and Gary S. </a:t>
            </a:r>
            <a:r>
              <a:rPr lang="en-US" sz="1450" b="1" u="sng" smtClean="0"/>
              <a:t>Howarth</a:t>
            </a:r>
            <a:r>
              <a:rPr lang="en-US" sz="1450" b="1" smtClean="0"/>
              <a:t>,</a:t>
            </a:r>
            <a:br>
              <a:rPr lang="en-US" sz="1450" b="1" smtClean="0"/>
            </a:br>
            <a:r>
              <a:rPr lang="en-US" sz="1450" b="1" smtClean="0"/>
              <a:t>Advisers </a:t>
            </a:r>
            <a:r>
              <a:rPr lang="en-US" sz="1450" b="1"/>
              <a:t>Act Rel. No. 4768 (Sept. 12, 2017)</a:t>
            </a:r>
            <a:endParaRPr lang="en-US" sz="1450"/>
          </a:p>
          <a:p>
            <a:pPr lvl="1">
              <a:spcBef>
                <a:spcPts val="600"/>
              </a:spcBef>
              <a:spcAft>
                <a:spcPts val="600"/>
              </a:spcAft>
            </a:pPr>
            <a:r>
              <a:rPr lang="en-US" sz="1450"/>
              <a:t>Adviser and owner purchased securities through omnibus account, then allegedly </a:t>
            </a:r>
            <a:r>
              <a:rPr lang="en-US" sz="1450" b="1"/>
              <a:t>delayed allocation until after determining intraday </a:t>
            </a:r>
            <a:r>
              <a:rPr lang="en-US" sz="1450" b="1" smtClean="0"/>
              <a:t>performance</a:t>
            </a:r>
            <a:r>
              <a:rPr lang="en-US" sz="1450" smtClean="0"/>
              <a:t>; </a:t>
            </a:r>
            <a:r>
              <a:rPr lang="en-US" sz="1450"/>
              <a:t>owner also allegedly </a:t>
            </a:r>
            <a:r>
              <a:rPr lang="en-US" sz="1450" b="1"/>
              <a:t>sold client securities and waited to see if price increased or decreased, allocating losses to clients and allocating profitable repurchases to himself</a:t>
            </a:r>
          </a:p>
          <a:p>
            <a:pPr lvl="1">
              <a:spcBef>
                <a:spcPts val="600"/>
              </a:spcBef>
              <a:spcAft>
                <a:spcPts val="600"/>
              </a:spcAft>
            </a:pPr>
            <a:r>
              <a:rPr lang="en-US" sz="1450"/>
              <a:t>Violations </a:t>
            </a:r>
            <a:r>
              <a:rPr lang="en-US" sz="1450" smtClean="0"/>
              <a:t>of Exchange </a:t>
            </a:r>
            <a:r>
              <a:rPr lang="en-US" sz="1450"/>
              <a:t>Act Section 10(b) and Rule 10b-5 and </a:t>
            </a:r>
            <a:r>
              <a:rPr lang="en-US" sz="1450" smtClean="0"/>
              <a:t>Advisers Act Sections </a:t>
            </a:r>
            <a:r>
              <a:rPr lang="en-US" sz="1450"/>
              <a:t>206(1) and (2</a:t>
            </a:r>
            <a:r>
              <a:rPr lang="en-US" sz="1450" smtClean="0"/>
              <a:t>); </a:t>
            </a:r>
            <a:r>
              <a:rPr lang="en-US" sz="1450"/>
              <a:t>owner banned from </a:t>
            </a:r>
            <a:r>
              <a:rPr lang="en-US" sz="1450" smtClean="0"/>
              <a:t>industry; </a:t>
            </a:r>
            <a:r>
              <a:rPr lang="en-US" sz="1450"/>
              <a:t>$160,000 </a:t>
            </a:r>
            <a:r>
              <a:rPr lang="en-US" sz="1450" smtClean="0"/>
              <a:t>penalty; </a:t>
            </a:r>
            <a:r>
              <a:rPr lang="en-US" sz="1450"/>
              <a:t>$38,172 in </a:t>
            </a:r>
            <a:r>
              <a:rPr lang="en-US" sz="1450" smtClean="0"/>
              <a:t>disgorgement</a:t>
            </a:r>
            <a:endParaRPr lang="en-US" sz="145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13</a:t>
            </a:fld>
            <a:endParaRPr lang="en-US"/>
          </a:p>
        </p:txBody>
      </p:sp>
    </p:spTree>
    <p:extLst>
      <p:ext uri="{BB962C8B-B14F-4D97-AF65-F5344CB8AC3E}">
        <p14:creationId xmlns:p14="http://schemas.microsoft.com/office/powerpoint/2010/main" val="31811696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DISTRIBUTION-IN-GUISE</a:t>
            </a:r>
            <a:endParaRPr lang="en-US" sz="1400"/>
          </a:p>
        </p:txBody>
      </p:sp>
      <p:sp>
        <p:nvSpPr>
          <p:cNvPr id="3" name="Content Placeholder 2"/>
          <p:cNvSpPr>
            <a:spLocks noGrp="1"/>
          </p:cNvSpPr>
          <p:nvPr>
            <p:ph idx="1"/>
          </p:nvPr>
        </p:nvSpPr>
        <p:spPr>
          <a:xfrm>
            <a:off x="457200" y="1828800"/>
            <a:ext cx="8229600" cy="4463534"/>
          </a:xfrm>
        </p:spPr>
        <p:txBody>
          <a:bodyPr/>
          <a:lstStyle/>
          <a:p>
            <a:pPr lvl="0">
              <a:spcBef>
                <a:spcPts val="600"/>
              </a:spcBef>
              <a:spcAft>
                <a:spcPts val="600"/>
              </a:spcAft>
            </a:pPr>
            <a:r>
              <a:rPr lang="en-US" sz="1400" b="1" u="sng" smtClean="0"/>
              <a:t>William </a:t>
            </a:r>
            <a:r>
              <a:rPr lang="en-US" sz="1400" b="1" u="sng"/>
              <a:t>Blair &amp; Company</a:t>
            </a:r>
            <a:r>
              <a:rPr lang="en-US" sz="1400" b="1" smtClean="0"/>
              <a:t>, </a:t>
            </a:r>
            <a:r>
              <a:rPr lang="en-US" sz="1400" b="1"/>
              <a:t>Admin. Proc. File No. 3-17960   </a:t>
            </a:r>
            <a:r>
              <a:rPr lang="en-US" sz="1400" b="1" smtClean="0"/>
              <a:t>(May 1, 2017)</a:t>
            </a:r>
          </a:p>
          <a:p>
            <a:pPr lvl="1">
              <a:spcBef>
                <a:spcPts val="600"/>
              </a:spcBef>
              <a:spcAft>
                <a:spcPts val="600"/>
              </a:spcAft>
            </a:pPr>
            <a:r>
              <a:rPr lang="en-US" sz="1400" smtClean="0"/>
              <a:t>Adviser and </a:t>
            </a:r>
            <a:r>
              <a:rPr lang="en-US" sz="1400"/>
              <a:t>broker-dealer affiliate </a:t>
            </a:r>
            <a:r>
              <a:rPr lang="en-US" sz="1400" b="1" smtClean="0"/>
              <a:t>negligently </a:t>
            </a:r>
            <a:r>
              <a:rPr lang="en-US" sz="1400" b="1"/>
              <a:t>used mutual fund assets to pay for </a:t>
            </a:r>
            <a:r>
              <a:rPr lang="en-US" sz="1400" b="1" smtClean="0"/>
              <a:t>distribution </a:t>
            </a:r>
            <a:r>
              <a:rPr lang="en-US" sz="1400" b="1"/>
              <a:t>and marketing of fund </a:t>
            </a:r>
            <a:r>
              <a:rPr lang="en-US" sz="1400" b="1" smtClean="0"/>
              <a:t>shares outside </a:t>
            </a:r>
            <a:r>
              <a:rPr lang="en-US" sz="1400" b="1"/>
              <a:t>of a written, board-approved </a:t>
            </a:r>
            <a:r>
              <a:rPr lang="en-US" sz="1400" b="1" smtClean="0"/>
              <a:t> Rule </a:t>
            </a:r>
            <a:r>
              <a:rPr lang="en-US" sz="1400" b="1"/>
              <a:t>12b-1 </a:t>
            </a:r>
            <a:r>
              <a:rPr lang="en-US" sz="1400" b="1" smtClean="0"/>
              <a:t>plan</a:t>
            </a:r>
            <a:r>
              <a:rPr lang="en-US" sz="1400" smtClean="0"/>
              <a:t>, and sub-TA services </a:t>
            </a:r>
            <a:r>
              <a:rPr lang="en-US" sz="1400"/>
              <a:t>in excess of board-approved </a:t>
            </a:r>
            <a:r>
              <a:rPr lang="en-US" sz="1400" smtClean="0"/>
              <a:t>limits; payments of about $1.25 million rendered disclosures on distribution </a:t>
            </a:r>
            <a:r>
              <a:rPr lang="en-US" sz="1400"/>
              <a:t>and sub-TA </a:t>
            </a:r>
            <a:r>
              <a:rPr lang="en-US" sz="1400" smtClean="0"/>
              <a:t>services payments inaccurate </a:t>
            </a:r>
          </a:p>
          <a:p>
            <a:pPr lvl="1">
              <a:spcBef>
                <a:spcPts val="600"/>
              </a:spcBef>
              <a:spcAft>
                <a:spcPts val="600"/>
              </a:spcAft>
            </a:pPr>
            <a:r>
              <a:rPr lang="en-US" sz="1400" smtClean="0"/>
              <a:t>Findings that William Blair failed </a:t>
            </a:r>
            <a:r>
              <a:rPr lang="en-US" sz="1400"/>
              <a:t>to fully disclose to the </a:t>
            </a:r>
            <a:r>
              <a:rPr lang="en-US" sz="1400" smtClean="0"/>
              <a:t>funds’ board that it (and not </a:t>
            </a:r>
            <a:r>
              <a:rPr lang="en-US" sz="1400"/>
              <a:t>a third-party service provider) would retain a fee for </a:t>
            </a:r>
            <a:r>
              <a:rPr lang="en-US" sz="1400" smtClean="0"/>
              <a:t>providing shareholder </a:t>
            </a:r>
            <a:r>
              <a:rPr lang="en-US" sz="1400"/>
              <a:t>administration services to the </a:t>
            </a:r>
            <a:r>
              <a:rPr lang="en-US" sz="1400" smtClean="0"/>
              <a:t>funds </a:t>
            </a:r>
            <a:r>
              <a:rPr lang="en-US" sz="1400"/>
              <a:t>under </a:t>
            </a:r>
            <a:r>
              <a:rPr lang="en-US" sz="1400" smtClean="0"/>
              <a:t>its shareholder </a:t>
            </a:r>
            <a:r>
              <a:rPr lang="en-US" sz="1400"/>
              <a:t>administration </a:t>
            </a:r>
            <a:r>
              <a:rPr lang="en-US" sz="1400" smtClean="0"/>
              <a:t>services agreement</a:t>
            </a:r>
          </a:p>
          <a:p>
            <a:pPr lvl="1">
              <a:spcBef>
                <a:spcPts val="600"/>
              </a:spcBef>
              <a:spcAft>
                <a:spcPts val="600"/>
              </a:spcAft>
            </a:pPr>
            <a:r>
              <a:rPr lang="en-US" sz="1400" smtClean="0"/>
              <a:t>Violations of Advisers Act Section 206(2), Investment Company Act Section 34(b), and causing the </a:t>
            </a:r>
            <a:r>
              <a:rPr lang="en-US" sz="1400"/>
              <a:t>funds to violate </a:t>
            </a:r>
            <a:r>
              <a:rPr lang="en-US" sz="1400" smtClean="0"/>
              <a:t>Investment Company Act Section </a:t>
            </a:r>
            <a:r>
              <a:rPr lang="en-US" sz="1400"/>
              <a:t>12(b</a:t>
            </a:r>
            <a:r>
              <a:rPr lang="en-US" sz="1400" smtClean="0"/>
              <a:t>) and </a:t>
            </a:r>
            <a:r>
              <a:rPr lang="en-US" sz="1400"/>
              <a:t>Rule </a:t>
            </a:r>
            <a:r>
              <a:rPr lang="en-US" sz="1400" smtClean="0"/>
              <a:t>12b-1; cease and desist order; $4.5 million penalty (credit for remediation and cooperation)</a:t>
            </a:r>
          </a:p>
          <a:p>
            <a:pPr lvl="1">
              <a:spcBef>
                <a:spcPts val="600"/>
              </a:spcBef>
              <a:spcAft>
                <a:spcPts val="600"/>
              </a:spcAft>
            </a:pPr>
            <a:r>
              <a:rPr lang="en-US" sz="1400" smtClean="0"/>
              <a:t>After being informed by OCIE that it would conduct an examination into payments to financial intermediaries, William Blair self-investigated and detected the violations, and remediated by promptly notifying the fund Board, reimbursing </a:t>
            </a:r>
            <a:r>
              <a:rPr lang="en-US" sz="1400"/>
              <a:t>the </a:t>
            </a:r>
            <a:r>
              <a:rPr lang="en-US" sz="1400" smtClean="0"/>
              <a:t>funds </a:t>
            </a:r>
            <a:r>
              <a:rPr lang="en-US" sz="1400"/>
              <a:t>with interest, and </a:t>
            </a:r>
            <a:r>
              <a:rPr lang="en-US" sz="1400" smtClean="0"/>
              <a:t>supplementing </a:t>
            </a:r>
            <a:r>
              <a:rPr lang="en-US" sz="1400"/>
              <a:t>its practices of providing oversight of payments to financial </a:t>
            </a:r>
            <a:r>
              <a:rPr lang="en-US" sz="1400" smtClean="0"/>
              <a:t>intermediaries</a:t>
            </a:r>
          </a:p>
          <a:p>
            <a:pPr lvl="1">
              <a:spcBef>
                <a:spcPts val="600"/>
              </a:spcBef>
              <a:spcAft>
                <a:spcPts val="600"/>
              </a:spcAft>
            </a:pPr>
            <a:r>
              <a:rPr lang="en-US" sz="1400" u="sng" smtClean="0"/>
              <a:t>Another</a:t>
            </a:r>
            <a:r>
              <a:rPr lang="en-US" sz="1400" smtClean="0"/>
              <a:t> SEC action brought against an adviser resulted in $21.6 million in disgorgement and interest with a reduced $1 million penalty due to adviser’s self-report &amp; remediation.</a:t>
            </a:r>
          </a:p>
          <a:p>
            <a:pPr marL="457200" lvl="1" indent="0">
              <a:spcBef>
                <a:spcPts val="600"/>
              </a:spcBef>
              <a:spcAft>
                <a:spcPts val="600"/>
              </a:spcAft>
              <a:buNone/>
            </a:pPr>
            <a:endParaRPr lang="en-US" sz="14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14</a:t>
            </a:fld>
            <a:endParaRPr lang="en-US"/>
          </a:p>
        </p:txBody>
      </p:sp>
    </p:spTree>
    <p:extLst>
      <p:ext uri="{BB962C8B-B14F-4D97-AF65-F5344CB8AC3E}">
        <p14:creationId xmlns:p14="http://schemas.microsoft.com/office/powerpoint/2010/main" val="23490413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Share class Conflicts</a:t>
            </a:r>
            <a:endParaRPr lang="en-US"/>
          </a:p>
        </p:txBody>
      </p:sp>
      <p:sp>
        <p:nvSpPr>
          <p:cNvPr id="3" name="Content Placeholder 2"/>
          <p:cNvSpPr>
            <a:spLocks noGrp="1"/>
          </p:cNvSpPr>
          <p:nvPr>
            <p:ph idx="1"/>
          </p:nvPr>
        </p:nvSpPr>
        <p:spPr/>
        <p:txBody>
          <a:bodyPr/>
          <a:lstStyle/>
          <a:p>
            <a:pPr lvl="0">
              <a:spcBef>
                <a:spcPts val="600"/>
              </a:spcBef>
              <a:spcAft>
                <a:spcPts val="600"/>
              </a:spcAft>
            </a:pPr>
            <a:r>
              <a:rPr lang="en-US" sz="1600" b="1" u="sng"/>
              <a:t>Credit </a:t>
            </a:r>
            <a:r>
              <a:rPr lang="en-US" sz="1600" b="1" u="sng" smtClean="0"/>
              <a:t>Suisse Securities (USA) LLC</a:t>
            </a:r>
            <a:r>
              <a:rPr lang="en-US" sz="1600" b="1" smtClean="0"/>
              <a:t>, Advisers Act Rel</a:t>
            </a:r>
            <a:r>
              <a:rPr lang="en-US" sz="1600" b="1"/>
              <a:t>. No. 4678 (Apr. 4, 2017</a:t>
            </a:r>
            <a:r>
              <a:rPr lang="en-US" sz="1600" b="1" smtClean="0"/>
              <a:t>);</a:t>
            </a:r>
            <a:br>
              <a:rPr lang="en-US" sz="1600" b="1" smtClean="0"/>
            </a:br>
            <a:r>
              <a:rPr lang="en-US" sz="1600" b="1" u="sng" smtClean="0"/>
              <a:t>Sanford </a:t>
            </a:r>
            <a:r>
              <a:rPr lang="en-US" sz="1600" b="1" u="sng"/>
              <a:t>Michael Katz</a:t>
            </a:r>
            <a:r>
              <a:rPr lang="en-US" sz="1600" b="1"/>
              <a:t>, Advisers Act Rel. No. 4679 (Apr. 4, 2017)</a:t>
            </a:r>
            <a:endParaRPr lang="en-US" sz="1600"/>
          </a:p>
          <a:p>
            <a:pPr lvl="1">
              <a:spcBef>
                <a:spcPts val="600"/>
              </a:spcBef>
              <a:spcAft>
                <a:spcPts val="600"/>
              </a:spcAft>
            </a:pPr>
            <a:r>
              <a:rPr lang="en-US" sz="1600"/>
              <a:t>Credit Suisse </a:t>
            </a:r>
            <a:r>
              <a:rPr lang="en-US" sz="1600" smtClean="0"/>
              <a:t>adviser </a:t>
            </a:r>
            <a:r>
              <a:rPr lang="en-US" sz="1600"/>
              <a:t>representatives </a:t>
            </a:r>
            <a:r>
              <a:rPr lang="en-US" sz="1600" b="1"/>
              <a:t>purchased Class A mutual fund shares for advisory clients who were eligible to purchase less expensive share </a:t>
            </a:r>
            <a:r>
              <a:rPr lang="en-US" sz="1600" b="1" smtClean="0"/>
              <a:t>classes</a:t>
            </a:r>
            <a:r>
              <a:rPr lang="en-US" sz="1600"/>
              <a:t>;</a:t>
            </a:r>
            <a:r>
              <a:rPr lang="en-US" sz="1600" smtClean="0"/>
              <a:t> Class </a:t>
            </a:r>
            <a:r>
              <a:rPr lang="en-US" sz="1600"/>
              <a:t>A shares </a:t>
            </a:r>
            <a:r>
              <a:rPr lang="en-US" sz="1600" smtClean="0"/>
              <a:t>imposed </a:t>
            </a:r>
            <a:r>
              <a:rPr lang="en-US" sz="1600"/>
              <a:t>marketing and distribution fees </a:t>
            </a:r>
            <a:r>
              <a:rPr lang="en-US" sz="1600" smtClean="0"/>
              <a:t>on shareholders; the 12b-1 </a:t>
            </a:r>
            <a:r>
              <a:rPr lang="en-US" sz="1600"/>
              <a:t>fees were paid out of </a:t>
            </a:r>
            <a:r>
              <a:rPr lang="en-US" sz="1600" smtClean="0"/>
              <a:t>fund assets and included in its </a:t>
            </a:r>
            <a:r>
              <a:rPr lang="en-US" sz="1600"/>
              <a:t>expense ratio, and Credit Suisse used a portion of those received funds to pay its </a:t>
            </a:r>
            <a:r>
              <a:rPr lang="en-US" sz="1600" smtClean="0"/>
              <a:t>advisers; 12b-1 </a:t>
            </a:r>
            <a:r>
              <a:rPr lang="en-US" sz="1600"/>
              <a:t>fees reduced the value of clients’ mutual fund investments and increased the gain to Credit Suisse and its </a:t>
            </a:r>
            <a:r>
              <a:rPr lang="en-US" sz="1600" smtClean="0"/>
              <a:t>adviser representatives</a:t>
            </a:r>
            <a:endParaRPr lang="en-US" sz="1600"/>
          </a:p>
          <a:p>
            <a:pPr lvl="1">
              <a:spcBef>
                <a:spcPts val="600"/>
              </a:spcBef>
              <a:spcAft>
                <a:spcPts val="600"/>
              </a:spcAft>
            </a:pPr>
            <a:r>
              <a:rPr lang="en-US" sz="1600"/>
              <a:t>Credit Suisse </a:t>
            </a:r>
            <a:r>
              <a:rPr lang="en-US" sz="1600" smtClean="0"/>
              <a:t>allegedly did </a:t>
            </a:r>
            <a:r>
              <a:rPr lang="en-US" sz="1600"/>
              <a:t>not disclose that other share classes lacked 12b-1 </a:t>
            </a:r>
            <a:r>
              <a:rPr lang="en-US" sz="1600" smtClean="0"/>
              <a:t>fees; general disclosure of potential </a:t>
            </a:r>
            <a:r>
              <a:rPr lang="en-US" sz="1600"/>
              <a:t>receipt of 12b-1 fees for Class </a:t>
            </a:r>
            <a:r>
              <a:rPr lang="en-US" sz="1600" smtClean="0"/>
              <a:t>A was </a:t>
            </a:r>
            <a:r>
              <a:rPr lang="en-US" sz="1600"/>
              <a:t>inadequate to inform clients of </a:t>
            </a:r>
            <a:r>
              <a:rPr lang="en-US" sz="1600" smtClean="0"/>
              <a:t>conflict </a:t>
            </a:r>
            <a:r>
              <a:rPr lang="en-US" sz="1600"/>
              <a:t>of interest presented by </a:t>
            </a:r>
            <a:r>
              <a:rPr lang="en-US" sz="1600" smtClean="0"/>
              <a:t>representatives </a:t>
            </a:r>
            <a:r>
              <a:rPr lang="en-US" sz="1600"/>
              <a:t>without a simultaneous disclosure of the less expensive share </a:t>
            </a:r>
            <a:r>
              <a:rPr lang="en-US" sz="1600" smtClean="0"/>
              <a:t>classes</a:t>
            </a:r>
            <a:endParaRPr lang="en-US" sz="1600"/>
          </a:p>
          <a:p>
            <a:pPr lvl="1">
              <a:spcBef>
                <a:spcPts val="600"/>
              </a:spcBef>
              <a:spcAft>
                <a:spcPts val="600"/>
              </a:spcAft>
            </a:pPr>
            <a:r>
              <a:rPr lang="en-US" sz="1600" smtClean="0"/>
              <a:t>Violations of Advisers Act Sections </a:t>
            </a:r>
            <a:r>
              <a:rPr lang="en-US" sz="1600"/>
              <a:t>206(2), 206(4), and </a:t>
            </a:r>
            <a:r>
              <a:rPr lang="en-US" sz="1600" smtClean="0"/>
              <a:t>207; cease and desist order; $</a:t>
            </a:r>
            <a:r>
              <a:rPr lang="en-US" sz="1600"/>
              <a:t>3.275 </a:t>
            </a:r>
            <a:r>
              <a:rPr lang="en-US" sz="1600" smtClean="0"/>
              <a:t>million penalty; $</a:t>
            </a:r>
            <a:r>
              <a:rPr lang="en-US" sz="1600"/>
              <a:t>2 </a:t>
            </a:r>
            <a:r>
              <a:rPr lang="en-US" sz="1600" smtClean="0"/>
              <a:t>million in disgorgement</a:t>
            </a:r>
            <a:endParaRPr lang="en-US" sz="16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15</a:t>
            </a:fld>
            <a:endParaRPr lang="en-US"/>
          </a:p>
        </p:txBody>
      </p:sp>
    </p:spTree>
    <p:extLst>
      <p:ext uri="{BB962C8B-B14F-4D97-AF65-F5344CB8AC3E}">
        <p14:creationId xmlns:p14="http://schemas.microsoft.com/office/powerpoint/2010/main" val="23966071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Share Class Conflicts </a:t>
            </a:r>
            <a:r>
              <a:rPr lang="en-US" sz="1400" smtClean="0"/>
              <a:t>(cont.)</a:t>
            </a:r>
            <a:endParaRPr lang="en-US" sz="1400"/>
          </a:p>
        </p:txBody>
      </p:sp>
      <p:sp>
        <p:nvSpPr>
          <p:cNvPr id="3" name="Content Placeholder 2"/>
          <p:cNvSpPr>
            <a:spLocks noGrp="1"/>
          </p:cNvSpPr>
          <p:nvPr>
            <p:ph idx="1"/>
          </p:nvPr>
        </p:nvSpPr>
        <p:spPr>
          <a:xfrm>
            <a:off x="304800" y="1828800"/>
            <a:ext cx="8382000" cy="4572000"/>
          </a:xfrm>
        </p:spPr>
        <p:txBody>
          <a:bodyPr/>
          <a:lstStyle/>
          <a:p>
            <a:pPr lvl="0">
              <a:spcBef>
                <a:spcPts val="600"/>
              </a:spcBef>
              <a:spcAft>
                <a:spcPts val="600"/>
              </a:spcAft>
            </a:pPr>
            <a:r>
              <a:rPr lang="en-US" sz="1800" b="1" u="sng" smtClean="0"/>
              <a:t>Suntrust Inv. Services, Inc.</a:t>
            </a:r>
            <a:r>
              <a:rPr lang="en-US" sz="1800" b="1" smtClean="0"/>
              <a:t>, </a:t>
            </a:r>
            <a:r>
              <a:rPr lang="en-US" sz="1800" b="1"/>
              <a:t>Advisers Act Rel. No. </a:t>
            </a:r>
            <a:r>
              <a:rPr lang="en-US" sz="1800" b="1" smtClean="0"/>
              <a:t>4769 </a:t>
            </a:r>
            <a:r>
              <a:rPr lang="en-US" sz="1800" b="1"/>
              <a:t>(Sept. </a:t>
            </a:r>
            <a:r>
              <a:rPr lang="en-US" sz="1800" b="1" smtClean="0"/>
              <a:t>14, </a:t>
            </a:r>
            <a:r>
              <a:rPr lang="en-US" sz="1800" b="1"/>
              <a:t>2017) </a:t>
            </a:r>
            <a:endParaRPr lang="en-US" sz="1800"/>
          </a:p>
          <a:p>
            <a:pPr lvl="1">
              <a:spcBef>
                <a:spcPts val="600"/>
              </a:spcBef>
              <a:spcAft>
                <a:spcPts val="600"/>
              </a:spcAft>
            </a:pPr>
            <a:r>
              <a:rPr lang="en-US" sz="1600" smtClean="0"/>
              <a:t>Adviser and broker-dealer bank affiliate alleged to breach fiduciary duties by </a:t>
            </a:r>
            <a:r>
              <a:rPr lang="en-US" sz="1600" b="1" smtClean="0"/>
              <a:t>recommending </a:t>
            </a:r>
            <a:r>
              <a:rPr lang="en-US" sz="1600" b="1"/>
              <a:t>Class A mutual fund shares when less expensive </a:t>
            </a:r>
            <a:r>
              <a:rPr lang="en-US" sz="1600" b="1" smtClean="0"/>
              <a:t>Class I shares were available</a:t>
            </a:r>
            <a:r>
              <a:rPr lang="en-US" sz="1600"/>
              <a:t> </a:t>
            </a:r>
            <a:r>
              <a:rPr lang="en-US" sz="1600" smtClean="0"/>
              <a:t>for discretionary and non-discretionary wrap fee </a:t>
            </a:r>
            <a:r>
              <a:rPr lang="en-US" sz="1600"/>
              <a:t>investment </a:t>
            </a:r>
            <a:r>
              <a:rPr lang="en-US" sz="1600" smtClean="0"/>
              <a:t>accounts. Practice </a:t>
            </a:r>
            <a:r>
              <a:rPr lang="en-US" sz="1600"/>
              <a:t>detected by SEC examiners in </a:t>
            </a:r>
            <a:r>
              <a:rPr lang="en-US" sz="1600" smtClean="0"/>
              <a:t>2015.</a:t>
            </a:r>
            <a:endParaRPr lang="en-US" sz="1600"/>
          </a:p>
          <a:p>
            <a:pPr lvl="1">
              <a:spcBef>
                <a:spcPts val="600"/>
              </a:spcBef>
              <a:spcAft>
                <a:spcPts val="600"/>
              </a:spcAft>
            </a:pPr>
            <a:r>
              <a:rPr lang="en-US" sz="1600" smtClean="0"/>
              <a:t>Firm received over $1 million in “avoidable” 12b-1 fees from more than 4,500 accounts and its disclosures </a:t>
            </a:r>
            <a:r>
              <a:rPr lang="en-US" sz="1600"/>
              <a:t>did not adequately inform </a:t>
            </a:r>
            <a:r>
              <a:rPr lang="en-US" sz="1600" smtClean="0"/>
              <a:t>clients </a:t>
            </a:r>
            <a:r>
              <a:rPr lang="en-US" sz="1600"/>
              <a:t>of </a:t>
            </a:r>
            <a:r>
              <a:rPr lang="en-US" sz="1600" smtClean="0"/>
              <a:t>conflict </a:t>
            </a:r>
            <a:r>
              <a:rPr lang="en-US" sz="1600"/>
              <a:t>of interest created by its </a:t>
            </a:r>
            <a:r>
              <a:rPr lang="en-US" sz="1600" smtClean="0"/>
              <a:t>recommendations </a:t>
            </a:r>
            <a:r>
              <a:rPr lang="en-US" sz="1600"/>
              <a:t>to purchase Class A </a:t>
            </a:r>
            <a:r>
              <a:rPr lang="en-US" sz="1600" smtClean="0"/>
              <a:t>shares</a:t>
            </a:r>
          </a:p>
          <a:p>
            <a:pPr lvl="1">
              <a:spcBef>
                <a:spcPts val="600"/>
              </a:spcBef>
              <a:spcAft>
                <a:spcPts val="600"/>
              </a:spcAft>
            </a:pPr>
            <a:r>
              <a:rPr lang="en-US" sz="1600" smtClean="0"/>
              <a:t>Firm also failed to seek best execution for client transactions, lacked appropriate compliance procedures</a:t>
            </a:r>
          </a:p>
          <a:p>
            <a:pPr lvl="1">
              <a:spcBef>
                <a:spcPts val="600"/>
              </a:spcBef>
              <a:spcAft>
                <a:spcPts val="600"/>
              </a:spcAft>
            </a:pPr>
            <a:r>
              <a:rPr lang="en-US" sz="1600" smtClean="0"/>
              <a:t>SEC </a:t>
            </a:r>
            <a:r>
              <a:rPr lang="en-US" sz="1600"/>
              <a:t>took note of the firm’s cooperation and remedial efforts, </a:t>
            </a:r>
            <a:r>
              <a:rPr lang="en-US" sz="1600" smtClean="0"/>
              <a:t>including engaging </a:t>
            </a:r>
            <a:r>
              <a:rPr lang="en-US" sz="1600"/>
              <a:t>a compliance </a:t>
            </a:r>
            <a:r>
              <a:rPr lang="en-US" sz="1600" smtClean="0"/>
              <a:t>consultant, and rebating to clients “avoidable” 12b-1 fees with interest</a:t>
            </a:r>
          </a:p>
          <a:p>
            <a:pPr lvl="1">
              <a:spcBef>
                <a:spcPts val="600"/>
              </a:spcBef>
              <a:spcAft>
                <a:spcPts val="600"/>
              </a:spcAft>
              <a:buClr>
                <a:srgbClr val="622567"/>
              </a:buClr>
            </a:pPr>
            <a:r>
              <a:rPr lang="en-US" sz="1600"/>
              <a:t>Violations of Advisers Act Sections 206(2), 206(4), and 207; cease and desist order; civil monetary penalty of $1,148,071 </a:t>
            </a:r>
            <a:r>
              <a:rPr lang="en-US" sz="1600" smtClean="0"/>
              <a:t>(equal to amount </a:t>
            </a:r>
            <a:r>
              <a:rPr lang="en-US" sz="1600"/>
              <a:t>of </a:t>
            </a:r>
            <a:r>
              <a:rPr lang="en-US" sz="1600" smtClean="0"/>
              <a:t> avoidable 12b-1 fees); </a:t>
            </a:r>
            <a:r>
              <a:rPr lang="en-US" sz="1600"/>
              <a:t>disgorgement of fees that could not be rebated</a:t>
            </a:r>
          </a:p>
          <a:p>
            <a:pPr lvl="1">
              <a:spcBef>
                <a:spcPts val="600"/>
              </a:spcBef>
              <a:spcAft>
                <a:spcPts val="600"/>
              </a:spcAft>
            </a:pPr>
            <a:endParaRPr lang="en-US" sz="1600" smtClean="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16</a:t>
            </a:fld>
            <a:endParaRPr lang="en-US"/>
          </a:p>
        </p:txBody>
      </p:sp>
    </p:spTree>
    <p:extLst>
      <p:ext uri="{BB962C8B-B14F-4D97-AF65-F5344CB8AC3E}">
        <p14:creationId xmlns:p14="http://schemas.microsoft.com/office/powerpoint/2010/main" val="20477522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FAILURE TO DISCLOSE Fee Overcharge</a:t>
            </a:r>
            <a:endParaRPr lang="en-US"/>
          </a:p>
        </p:txBody>
      </p:sp>
      <p:sp>
        <p:nvSpPr>
          <p:cNvPr id="3" name="Content Placeholder 2"/>
          <p:cNvSpPr>
            <a:spLocks noGrp="1"/>
          </p:cNvSpPr>
          <p:nvPr>
            <p:ph idx="1"/>
          </p:nvPr>
        </p:nvSpPr>
        <p:spPr/>
        <p:txBody>
          <a:bodyPr/>
          <a:lstStyle/>
          <a:p>
            <a:pPr lvl="0">
              <a:spcBef>
                <a:spcPts val="600"/>
              </a:spcBef>
              <a:spcAft>
                <a:spcPts val="600"/>
              </a:spcAft>
            </a:pPr>
            <a:r>
              <a:rPr lang="en-US" sz="1800" b="1" u="sng"/>
              <a:t>Barclays Capital Inc.</a:t>
            </a:r>
            <a:r>
              <a:rPr lang="en-US" sz="1800" b="1"/>
              <a:t>, Advisers Act Rel. No. 4705 (May 10, 2017)</a:t>
            </a:r>
            <a:endParaRPr lang="en-US" sz="1800"/>
          </a:p>
          <a:p>
            <a:pPr lvl="1">
              <a:spcBef>
                <a:spcPts val="600"/>
              </a:spcBef>
              <a:spcAft>
                <a:spcPts val="600"/>
              </a:spcAft>
            </a:pPr>
            <a:r>
              <a:rPr lang="en-US" sz="1800"/>
              <a:t>Barclays </a:t>
            </a:r>
            <a:r>
              <a:rPr lang="en-US" sz="1800" smtClean="0"/>
              <a:t>allegedly improperly </a:t>
            </a:r>
            <a:r>
              <a:rPr lang="en-US" sz="1800"/>
              <a:t>charged nearly $50 million in advisory fees from September 2010 through December 2015. </a:t>
            </a:r>
            <a:r>
              <a:rPr lang="en-US" sz="1800" smtClean="0"/>
              <a:t> Barclays </a:t>
            </a:r>
            <a:r>
              <a:rPr lang="en-US" sz="1800"/>
              <a:t>falsely claimed </a:t>
            </a:r>
            <a:r>
              <a:rPr lang="en-US" sz="1800" smtClean="0"/>
              <a:t>it </a:t>
            </a:r>
            <a:r>
              <a:rPr lang="en-US" sz="1800"/>
              <a:t>was performing certain due diligence in exchange for </a:t>
            </a:r>
            <a:r>
              <a:rPr lang="en-US" sz="1800" smtClean="0"/>
              <a:t>fees </a:t>
            </a:r>
            <a:endParaRPr lang="en-US" sz="1800"/>
          </a:p>
          <a:p>
            <a:pPr lvl="1">
              <a:spcBef>
                <a:spcPts val="600"/>
              </a:spcBef>
              <a:spcAft>
                <a:spcPts val="600"/>
              </a:spcAft>
            </a:pPr>
            <a:r>
              <a:rPr lang="en-US" sz="1800"/>
              <a:t>Barclays also </a:t>
            </a:r>
            <a:r>
              <a:rPr lang="en-US" sz="1800" smtClean="0"/>
              <a:t>allegedly recommended </a:t>
            </a:r>
            <a:r>
              <a:rPr lang="en-US" sz="1800"/>
              <a:t>that certain retirement plan and charitable organization brokerage customers buy more expensive </a:t>
            </a:r>
            <a:r>
              <a:rPr lang="en-US" sz="1800" smtClean="0"/>
              <a:t>share </a:t>
            </a:r>
            <a:r>
              <a:rPr lang="en-US" sz="1800"/>
              <a:t>classes despite the availability of less expensive class </a:t>
            </a:r>
            <a:r>
              <a:rPr lang="en-US" sz="1800" smtClean="0"/>
              <a:t>shares; without </a:t>
            </a:r>
            <a:r>
              <a:rPr lang="en-US" sz="1800"/>
              <a:t>disclosing the conflict of interest, Barclays received greater compensation from </a:t>
            </a:r>
            <a:r>
              <a:rPr lang="en-US" sz="1800" smtClean="0"/>
              <a:t>customers</a:t>
            </a:r>
            <a:r>
              <a:rPr lang="en-US" sz="1800"/>
              <a:t>’ purchases of more expensive class </a:t>
            </a:r>
            <a:r>
              <a:rPr lang="en-US" sz="1800" smtClean="0"/>
              <a:t>shares;  Barclays </a:t>
            </a:r>
            <a:r>
              <a:rPr lang="en-US" sz="1800"/>
              <a:t>did not inform customers that p</a:t>
            </a:r>
            <a:r>
              <a:rPr lang="en-US" sz="1800" smtClean="0"/>
              <a:t>urchase </a:t>
            </a:r>
            <a:r>
              <a:rPr lang="en-US" sz="1800"/>
              <a:t>of </a:t>
            </a:r>
            <a:r>
              <a:rPr lang="en-US" sz="1800" smtClean="0"/>
              <a:t>more </a:t>
            </a:r>
            <a:r>
              <a:rPr lang="en-US" sz="1800"/>
              <a:t>expensive class shares would diminish overall investment </a:t>
            </a:r>
            <a:r>
              <a:rPr lang="en-US" sz="1800" smtClean="0"/>
              <a:t>returns </a:t>
            </a:r>
            <a:endParaRPr lang="en-US" sz="1800"/>
          </a:p>
          <a:p>
            <a:pPr lvl="1">
              <a:spcBef>
                <a:spcPts val="600"/>
              </a:spcBef>
              <a:spcAft>
                <a:spcPts val="600"/>
              </a:spcAft>
            </a:pPr>
            <a:r>
              <a:rPr lang="en-US" sz="1800" smtClean="0"/>
              <a:t>Violations of Advisers Act Sections </a:t>
            </a:r>
            <a:r>
              <a:rPr lang="en-US" sz="1800"/>
              <a:t>206(2), 206(4), and </a:t>
            </a:r>
            <a:r>
              <a:rPr lang="en-US" sz="1800" smtClean="0"/>
              <a:t>207 </a:t>
            </a:r>
            <a:r>
              <a:rPr lang="en-US" sz="1800"/>
              <a:t>and </a:t>
            </a:r>
            <a:r>
              <a:rPr lang="en-US" sz="1800" smtClean="0"/>
              <a:t>Securities Act Sections </a:t>
            </a:r>
            <a:r>
              <a:rPr lang="en-US" sz="1800"/>
              <a:t>17(a)(2</a:t>
            </a:r>
            <a:r>
              <a:rPr lang="en-US" sz="1800" smtClean="0"/>
              <a:t>) and (3); cease and desist order; $30 million penalty; $</a:t>
            </a:r>
            <a:r>
              <a:rPr lang="en-US" sz="1800"/>
              <a:t>50 </a:t>
            </a:r>
            <a:r>
              <a:rPr lang="en-US" sz="1800" smtClean="0"/>
              <a:t>million in disgorgement</a:t>
            </a:r>
            <a:endParaRPr lang="en-US" sz="18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17</a:t>
            </a:fld>
            <a:endParaRPr lang="en-US"/>
          </a:p>
        </p:txBody>
      </p:sp>
    </p:spTree>
    <p:extLst>
      <p:ext uri="{BB962C8B-B14F-4D97-AF65-F5344CB8AC3E}">
        <p14:creationId xmlns:p14="http://schemas.microsoft.com/office/powerpoint/2010/main" val="13496912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FEE Acceleration</a:t>
            </a:r>
            <a:endParaRPr lang="en-US"/>
          </a:p>
        </p:txBody>
      </p:sp>
      <p:sp>
        <p:nvSpPr>
          <p:cNvPr id="3" name="Content Placeholder 2"/>
          <p:cNvSpPr>
            <a:spLocks noGrp="1"/>
          </p:cNvSpPr>
          <p:nvPr>
            <p:ph idx="1"/>
          </p:nvPr>
        </p:nvSpPr>
        <p:spPr/>
        <p:txBody>
          <a:bodyPr/>
          <a:lstStyle/>
          <a:p>
            <a:pPr lvl="0">
              <a:spcBef>
                <a:spcPts val="600"/>
              </a:spcBef>
              <a:spcAft>
                <a:spcPts val="600"/>
              </a:spcAft>
            </a:pPr>
            <a:r>
              <a:rPr lang="en-US" sz="1800" b="1" u="sng" smtClean="0"/>
              <a:t>TPG Capital Advisors, LLC</a:t>
            </a:r>
            <a:r>
              <a:rPr lang="en-US" sz="1800" b="1" smtClean="0"/>
              <a:t>, Advisors Act Rel. No. 4830 (Dec. 21, 2017)</a:t>
            </a:r>
          </a:p>
          <a:p>
            <a:pPr lvl="1">
              <a:spcBef>
                <a:spcPts val="600"/>
              </a:spcBef>
              <a:spcAft>
                <a:spcPts val="600"/>
              </a:spcAft>
            </a:pPr>
            <a:r>
              <a:rPr lang="en-US" sz="1800" smtClean="0"/>
              <a:t>Adviser collected fees from funds’ portfolio companies, a portion of which would offset annual management fees paid by the funds</a:t>
            </a:r>
          </a:p>
          <a:p>
            <a:pPr lvl="1">
              <a:spcBef>
                <a:spcPts val="600"/>
              </a:spcBef>
              <a:spcAft>
                <a:spcPts val="600"/>
              </a:spcAft>
            </a:pPr>
            <a:r>
              <a:rPr lang="en-US" sz="1800" smtClean="0"/>
              <a:t>Adviser allegedly </a:t>
            </a:r>
            <a:r>
              <a:rPr lang="en-US" sz="1800" b="1" smtClean="0"/>
              <a:t>accelerated fees upon termination of portfolio company monitoring arrangements in circumstances not disclosed to the limited partners in pre-commitment PPMs and LPAs</a:t>
            </a:r>
          </a:p>
          <a:p>
            <a:pPr lvl="1">
              <a:spcBef>
                <a:spcPts val="600"/>
              </a:spcBef>
              <a:spcAft>
                <a:spcPts val="600"/>
              </a:spcAft>
            </a:pPr>
            <a:r>
              <a:rPr lang="en-US" sz="1800" smtClean="0"/>
              <a:t>Violations of Advisers Act Sections 206(2), 206(4), and Rules 206(4)-7 and 206(4)-8; cease and desist order; $3 million penalty; $9.8 million disgorgement and interest; TPG responsible for administering disgorgement fund to reimburse limited partners</a:t>
            </a:r>
          </a:p>
          <a:p>
            <a:pPr lvl="1">
              <a:spcBef>
                <a:spcPts val="600"/>
              </a:spcBef>
              <a:spcAft>
                <a:spcPts val="600"/>
              </a:spcAft>
            </a:pPr>
            <a:r>
              <a:rPr lang="en-US" sz="1800" smtClean="0"/>
              <a:t>The settlement order also detailed TPG’s cooperation</a:t>
            </a:r>
          </a:p>
        </p:txBody>
      </p:sp>
      <p:sp>
        <p:nvSpPr>
          <p:cNvPr id="4" name="Rectangle 3"/>
          <p:cNvSpPr/>
          <p:nvPr/>
        </p:nvSpPr>
        <p:spPr>
          <a:xfrm>
            <a:off x="8880786" y="6596390"/>
            <a:ext cx="263214" cy="261610"/>
          </a:xfrm>
          <a:prstGeom prst="rect">
            <a:avLst/>
          </a:prstGeom>
        </p:spPr>
        <p:txBody>
          <a:bodyPr wrap="none">
            <a:spAutoFit/>
          </a:bodyPr>
          <a:lstStyle/>
          <a:p>
            <a:pPr>
              <a:defRPr/>
            </a:pPr>
            <a:fld id="{CF15183E-0047-47AC-B5C5-8985D0C84669}" type="slidenum">
              <a:rPr lang="en-US" altLang="en-US" sz="1100">
                <a:solidFill>
                  <a:schemeClr val="accent1"/>
                </a:solidFill>
                <a:latin typeface="+mj-lt"/>
              </a:rPr>
              <a:pPr>
                <a:defRPr/>
              </a:pPr>
              <a:t>18</a:t>
            </a:fld>
            <a:endParaRPr lang="en-US" altLang="en-US" sz="1100">
              <a:solidFill>
                <a:schemeClr val="accent1"/>
              </a:solidFill>
              <a:latin typeface="+mj-lt"/>
            </a:endParaRPr>
          </a:p>
        </p:txBody>
      </p:sp>
    </p:spTree>
    <p:extLst>
      <p:ext uri="{BB962C8B-B14F-4D97-AF65-F5344CB8AC3E}">
        <p14:creationId xmlns:p14="http://schemas.microsoft.com/office/powerpoint/2010/main" val="39297235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lstStyle/>
          <a:p>
            <a:pPr algn="ctr"/>
            <a:r>
              <a:rPr lang="en-US" smtClean="0"/>
              <a:t>Misleading performance &amp; valuation</a:t>
            </a:r>
            <a:endParaRPr lang="en-US"/>
          </a:p>
        </p:txBody>
      </p:sp>
      <p:sp>
        <p:nvSpPr>
          <p:cNvPr id="3" name="Content Placeholder 2"/>
          <p:cNvSpPr>
            <a:spLocks noGrp="1"/>
          </p:cNvSpPr>
          <p:nvPr>
            <p:ph idx="1"/>
          </p:nvPr>
        </p:nvSpPr>
        <p:spPr>
          <a:xfrm>
            <a:off x="381000" y="1828800"/>
            <a:ext cx="8305800" cy="4572000"/>
          </a:xfrm>
        </p:spPr>
        <p:txBody>
          <a:bodyPr/>
          <a:lstStyle/>
          <a:p>
            <a:pPr lvl="0">
              <a:spcBef>
                <a:spcPts val="600"/>
              </a:spcBef>
              <a:spcAft>
                <a:spcPts val="600"/>
              </a:spcAft>
            </a:pPr>
            <a:r>
              <a:rPr lang="en-US" sz="1800" b="1" u="sng" smtClean="0"/>
              <a:t>Pacific Inv. Mgmt Co. LLC</a:t>
            </a:r>
            <a:r>
              <a:rPr lang="en-US" sz="1800" b="1" smtClean="0"/>
              <a:t>, </a:t>
            </a:r>
            <a:r>
              <a:rPr lang="en-US" sz="1800" b="1"/>
              <a:t>Advisers Act Rel. No. </a:t>
            </a:r>
            <a:r>
              <a:rPr lang="en-US" sz="1800" b="1" smtClean="0"/>
              <a:t>4577 (Dec. 1, 2016)</a:t>
            </a:r>
          </a:p>
          <a:p>
            <a:pPr lvl="1">
              <a:spcBef>
                <a:spcPts val="600"/>
              </a:spcBef>
              <a:spcAft>
                <a:spcPts val="600"/>
              </a:spcAft>
            </a:pPr>
            <a:r>
              <a:rPr lang="en-US" sz="1600" smtClean="0"/>
              <a:t>PIMCO allegedly misled investors about the performance of its first actively managed exchange-traded funds (ETFs) and failed to accurately value certain fund securities</a:t>
            </a:r>
          </a:p>
          <a:p>
            <a:pPr lvl="1">
              <a:spcBef>
                <a:spcPts val="600"/>
              </a:spcBef>
              <a:spcAft>
                <a:spcPts val="600"/>
              </a:spcAft>
            </a:pPr>
            <a:r>
              <a:rPr lang="en-US" sz="1600" smtClean="0"/>
              <a:t>Fund’s performance strategy was based on buying “odd lots” (i.e. smaller sized pieces of bonds) that traded at a discount to round lot positions</a:t>
            </a:r>
          </a:p>
          <a:p>
            <a:pPr lvl="1">
              <a:spcBef>
                <a:spcPts val="600"/>
              </a:spcBef>
              <a:spcAft>
                <a:spcPts val="600"/>
              </a:spcAft>
            </a:pPr>
            <a:r>
              <a:rPr lang="en-US" sz="1600" smtClean="0"/>
              <a:t>Adviser failed to disclose that “odd lot” strategy was not sustainable as fund size grew and that pricing of odd lots did not reflect fair value, causing overstatement of fund’s net asset value (NAV) by as much as 31 cents</a:t>
            </a:r>
          </a:p>
          <a:p>
            <a:pPr lvl="1">
              <a:spcBef>
                <a:spcPts val="600"/>
              </a:spcBef>
              <a:spcAft>
                <a:spcPts val="600"/>
              </a:spcAft>
            </a:pPr>
            <a:r>
              <a:rPr lang="en-US" sz="1600" smtClean="0"/>
              <a:t>Adviser failed to disclose  the existence and impact of “odd lot” strategy to Fund Board of Trustees</a:t>
            </a:r>
          </a:p>
          <a:p>
            <a:pPr lvl="1">
              <a:spcBef>
                <a:spcPts val="600"/>
              </a:spcBef>
              <a:spcAft>
                <a:spcPts val="600"/>
              </a:spcAft>
            </a:pPr>
            <a:r>
              <a:rPr lang="en-US" sz="1600" smtClean="0"/>
              <a:t>Violations of Advisers Act Sections </a:t>
            </a:r>
            <a:r>
              <a:rPr lang="en-US" sz="1600"/>
              <a:t>206(2), 206(4</a:t>
            </a:r>
            <a:r>
              <a:rPr lang="en-US" sz="1600" smtClean="0"/>
              <a:t>), 207, and Rules 206(4)-7 and 206(4)-8, and Investment Company Act Section 34(b) and Rule 22c-1; Cease and desist order; $18.3 million penalty; $1.3 million in disgorgement; retention of compliance consultant to review pricing and valuation policies and procedures</a:t>
            </a:r>
            <a:endParaRPr lang="en-US" sz="16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19</a:t>
            </a:fld>
            <a:endParaRPr lang="en-US"/>
          </a:p>
        </p:txBody>
      </p:sp>
    </p:spTree>
    <p:extLst>
      <p:ext uri="{BB962C8B-B14F-4D97-AF65-F5344CB8AC3E}">
        <p14:creationId xmlns:p14="http://schemas.microsoft.com/office/powerpoint/2010/main" val="17009135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Overview of presentation</a:t>
            </a:r>
            <a:endParaRPr lang="en-US"/>
          </a:p>
        </p:txBody>
      </p:sp>
      <p:sp>
        <p:nvSpPr>
          <p:cNvPr id="3" name="Content Placeholder 2"/>
          <p:cNvSpPr>
            <a:spLocks noGrp="1"/>
          </p:cNvSpPr>
          <p:nvPr>
            <p:ph idx="1"/>
          </p:nvPr>
        </p:nvSpPr>
        <p:spPr/>
        <p:txBody>
          <a:bodyPr/>
          <a:lstStyle/>
          <a:p>
            <a:pPr>
              <a:spcBef>
                <a:spcPts val="600"/>
              </a:spcBef>
              <a:spcAft>
                <a:spcPts val="600"/>
              </a:spcAft>
            </a:pPr>
            <a:r>
              <a:rPr lang="en-US" sz="2400" smtClean="0"/>
              <a:t>SEC Priorities and Trends</a:t>
            </a:r>
          </a:p>
          <a:p>
            <a:pPr>
              <a:spcBef>
                <a:spcPts val="600"/>
              </a:spcBef>
              <a:spcAft>
                <a:spcPts val="600"/>
              </a:spcAft>
            </a:pPr>
            <a:r>
              <a:rPr lang="en-US" sz="2400" smtClean="0"/>
              <a:t>Selected SEC Enforcement Actions</a:t>
            </a:r>
            <a:br>
              <a:rPr lang="en-US" sz="2400" smtClean="0"/>
            </a:br>
            <a:r>
              <a:rPr lang="en-US" sz="2400" smtClean="0"/>
              <a:t>Involving Investment Advisers</a:t>
            </a:r>
          </a:p>
          <a:p>
            <a:pPr>
              <a:spcBef>
                <a:spcPts val="600"/>
              </a:spcBef>
              <a:spcAft>
                <a:spcPts val="600"/>
              </a:spcAft>
            </a:pPr>
            <a:r>
              <a:rPr lang="en-US" sz="2400" smtClean="0"/>
              <a:t>OCIE Examination Priorities and Guidance</a:t>
            </a:r>
          </a:p>
          <a:p>
            <a:pPr>
              <a:spcBef>
                <a:spcPts val="600"/>
              </a:spcBef>
              <a:spcAft>
                <a:spcPts val="600"/>
              </a:spcAft>
            </a:pPr>
            <a:r>
              <a:rPr lang="en-US" sz="2400" smtClean="0"/>
              <a:t>SEC Cybersecurity Developments</a:t>
            </a:r>
          </a:p>
          <a:p>
            <a:pPr>
              <a:spcBef>
                <a:spcPts val="600"/>
              </a:spcBef>
              <a:spcAft>
                <a:spcPts val="600"/>
              </a:spcAft>
            </a:pPr>
            <a:r>
              <a:rPr lang="en-US" sz="2400" smtClean="0"/>
              <a:t>NFA </a:t>
            </a:r>
            <a:r>
              <a:rPr lang="en-US" sz="2400"/>
              <a:t>Examinations </a:t>
            </a:r>
            <a:r>
              <a:rPr lang="en-US" sz="2400" smtClean="0"/>
              <a:t>Guidance</a:t>
            </a:r>
          </a:p>
          <a:p>
            <a:pPr>
              <a:spcBef>
                <a:spcPts val="600"/>
              </a:spcBef>
              <a:spcAft>
                <a:spcPts val="600"/>
              </a:spcAft>
            </a:pPr>
            <a:r>
              <a:rPr lang="en-US" sz="2400" smtClean="0"/>
              <a:t>CFTC, NFA, and Exchange Enforcement</a:t>
            </a:r>
          </a:p>
        </p:txBody>
      </p:sp>
      <p:sp>
        <p:nvSpPr>
          <p:cNvPr id="4" name="TextBox 3"/>
          <p:cNvSpPr txBox="1"/>
          <p:nvPr/>
        </p:nvSpPr>
        <p:spPr>
          <a:xfrm>
            <a:off x="8686800" y="6096000"/>
            <a:ext cx="304800" cy="369332"/>
          </a:xfrm>
          <a:prstGeom prst="rect">
            <a:avLst/>
          </a:prstGeom>
          <a:noFill/>
        </p:spPr>
        <p:txBody>
          <a:bodyPr wrap="square" rtlCol="0">
            <a:spAutoFit/>
          </a:bodyPr>
          <a:lstStyle/>
          <a:p>
            <a:fld id="{64A091A7-A8BB-4A00-99E3-FD4672707EA0}" type="slidenum">
              <a:rPr lang="en-US" smtClean="0"/>
              <a:t>2</a:t>
            </a:fld>
            <a:endParaRPr lang="en-US"/>
          </a:p>
        </p:txBody>
      </p:sp>
    </p:spTree>
    <p:extLst>
      <p:ext uri="{BB962C8B-B14F-4D97-AF65-F5344CB8AC3E}">
        <p14:creationId xmlns:p14="http://schemas.microsoft.com/office/powerpoint/2010/main" val="4786269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PAY-TO-PLAY VIOLATIONS</a:t>
            </a:r>
            <a:endParaRPr lang="en-US"/>
          </a:p>
        </p:txBody>
      </p:sp>
      <p:sp>
        <p:nvSpPr>
          <p:cNvPr id="3" name="Content Placeholder 2"/>
          <p:cNvSpPr>
            <a:spLocks noGrp="1"/>
          </p:cNvSpPr>
          <p:nvPr>
            <p:ph idx="1"/>
          </p:nvPr>
        </p:nvSpPr>
        <p:spPr/>
        <p:txBody>
          <a:bodyPr/>
          <a:lstStyle/>
          <a:p>
            <a:pPr>
              <a:spcBef>
                <a:spcPts val="600"/>
              </a:spcBef>
              <a:spcAft>
                <a:spcPts val="600"/>
              </a:spcAft>
            </a:pPr>
            <a:r>
              <a:rPr lang="en-US" sz="1600" b="1" u="sng"/>
              <a:t>See</a:t>
            </a:r>
            <a:r>
              <a:rPr lang="en-US" sz="1600" b="1"/>
              <a:t> </a:t>
            </a:r>
            <a:r>
              <a:rPr lang="en-US" sz="1600" b="1" u="sng"/>
              <a:t>e.g.</a:t>
            </a:r>
            <a:r>
              <a:rPr lang="en-US" sz="1600" b="1" i="1"/>
              <a:t>, </a:t>
            </a:r>
            <a:r>
              <a:rPr lang="en-US" sz="1600" b="1" u="sng" smtClean="0"/>
              <a:t>NGN </a:t>
            </a:r>
            <a:r>
              <a:rPr lang="en-US" sz="1600" b="1" u="sng"/>
              <a:t>Capital </a:t>
            </a:r>
            <a:r>
              <a:rPr lang="en-US" sz="1600" b="1" u="sng" smtClean="0"/>
              <a:t>LLC</a:t>
            </a:r>
            <a:r>
              <a:rPr lang="en-US" sz="1600" b="1" smtClean="0"/>
              <a:t>,</a:t>
            </a:r>
            <a:br>
              <a:rPr lang="en-US" sz="1600" b="1" smtClean="0"/>
            </a:br>
            <a:r>
              <a:rPr lang="en-US" sz="1600" b="1" smtClean="0"/>
              <a:t>Advisers </a:t>
            </a:r>
            <a:r>
              <a:rPr lang="en-US" sz="1600" b="1"/>
              <a:t>Act Rel. No. 4612 (January 17, 2017</a:t>
            </a:r>
            <a:r>
              <a:rPr lang="en-US" sz="1600" b="1" smtClean="0"/>
              <a:t>)</a:t>
            </a:r>
          </a:p>
          <a:p>
            <a:pPr lvl="1">
              <a:spcBef>
                <a:spcPts val="600"/>
              </a:spcBef>
              <a:spcAft>
                <a:spcPts val="600"/>
              </a:spcAft>
            </a:pPr>
            <a:r>
              <a:rPr lang="en-US" sz="1600" smtClean="0"/>
              <a:t>SEC </a:t>
            </a:r>
            <a:r>
              <a:rPr lang="en-US" sz="1600"/>
              <a:t>reached settlements with 10 investment advisory firms in January 2017 for violations of </a:t>
            </a:r>
            <a:r>
              <a:rPr lang="en-US" sz="1600" smtClean="0"/>
              <a:t>the Advisers </a:t>
            </a:r>
            <a:r>
              <a:rPr lang="en-US" sz="1600"/>
              <a:t>Act Rule </a:t>
            </a:r>
            <a:r>
              <a:rPr lang="en-US" sz="1600" smtClean="0"/>
              <a:t>206(4</a:t>
            </a:r>
            <a:r>
              <a:rPr lang="en-US" sz="1600"/>
              <a:t>)-</a:t>
            </a:r>
            <a:r>
              <a:rPr lang="en-US" sz="1600" smtClean="0"/>
              <a:t>5</a:t>
            </a:r>
          </a:p>
          <a:p>
            <a:pPr lvl="1">
              <a:spcBef>
                <a:spcPts val="600"/>
              </a:spcBef>
              <a:spcAft>
                <a:spcPts val="600"/>
              </a:spcAft>
            </a:pPr>
            <a:r>
              <a:rPr lang="en-US" sz="1600" smtClean="0"/>
              <a:t>Rule 206(4)-5 prohibits investment </a:t>
            </a:r>
            <a:r>
              <a:rPr lang="en-US" sz="1600"/>
              <a:t>advisers from providing investment advisory services for compensation to a government client (or to an investment vehicle in which a government entity invests) for </a:t>
            </a:r>
            <a:r>
              <a:rPr lang="en-US" sz="1600" smtClean="0"/>
              <a:t>two years </a:t>
            </a:r>
            <a:r>
              <a:rPr lang="en-US" sz="1600"/>
              <a:t>after the adviser or certain of its executives or employees </a:t>
            </a:r>
            <a:r>
              <a:rPr lang="en-US" sz="1600" smtClean="0"/>
              <a:t>makes </a:t>
            </a:r>
            <a:r>
              <a:rPr lang="en-US" sz="1600"/>
              <a:t>a campaign contribution to certain elected officials or candidates who can influence the selection of certain investment </a:t>
            </a:r>
            <a:r>
              <a:rPr lang="en-US" sz="1600" smtClean="0"/>
              <a:t>advisers</a:t>
            </a:r>
          </a:p>
          <a:p>
            <a:pPr lvl="1">
              <a:spcBef>
                <a:spcPts val="600"/>
              </a:spcBef>
              <a:spcAft>
                <a:spcPts val="600"/>
              </a:spcAft>
            </a:pPr>
            <a:r>
              <a:rPr lang="en-US" sz="1600" smtClean="0"/>
              <a:t>Sanctions ranged from $35,000 to $100,000 in penalties together with cease and desist orders</a:t>
            </a:r>
          </a:p>
          <a:p>
            <a:pPr lvl="1">
              <a:spcBef>
                <a:spcPts val="600"/>
              </a:spcBef>
              <a:spcAft>
                <a:spcPts val="600"/>
              </a:spcAft>
            </a:pPr>
            <a:r>
              <a:rPr lang="en-US" sz="1600" smtClean="0"/>
              <a:t>States and other instrumentalities may also impose requirements to register as lobbyists, prohibit the use of placement agents and contingent compensation, and restrict gifts and entertainment and political contributions</a:t>
            </a:r>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20</a:t>
            </a:fld>
            <a:endParaRPr lang="en-US"/>
          </a:p>
        </p:txBody>
      </p:sp>
    </p:spTree>
    <p:extLst>
      <p:ext uri="{BB962C8B-B14F-4D97-AF65-F5344CB8AC3E}">
        <p14:creationId xmlns:p14="http://schemas.microsoft.com/office/powerpoint/2010/main" val="3988972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30563"/>
            <a:ext cx="8229600" cy="655637"/>
          </a:xfrm>
        </p:spPr>
        <p:txBody>
          <a:bodyPr/>
          <a:lstStyle/>
          <a:p>
            <a:pPr eaLnBrk="1" hangingPunct="1"/>
            <a:r>
              <a:rPr lang="en-US" altLang="en-US" sz="2800" b="1" smtClean="0">
                <a:latin typeface="Arial"/>
                <a:cs typeface="Arial"/>
              </a:rPr>
              <a:t>OCIE Examination Priorities and Guidance</a:t>
            </a:r>
          </a:p>
        </p:txBody>
      </p:sp>
      <p:sp>
        <p:nvSpPr>
          <p:cNvPr id="3" name="TextBox 2"/>
          <p:cNvSpPr txBox="1"/>
          <p:nvPr/>
        </p:nvSpPr>
        <p:spPr>
          <a:xfrm>
            <a:off x="8839200" y="6488668"/>
            <a:ext cx="457200" cy="369332"/>
          </a:xfrm>
          <a:prstGeom prst="rect">
            <a:avLst/>
          </a:prstGeom>
          <a:noFill/>
        </p:spPr>
        <p:txBody>
          <a:bodyPr wrap="square" rtlCol="0">
            <a:spAutoFit/>
          </a:bodyPr>
          <a:lstStyle/>
          <a:p>
            <a:fld id="{64A091A7-A8BB-4A00-99E3-FD4672707EA0}" type="slidenum">
              <a:rPr lang="en-US" smtClean="0"/>
              <a:t>21</a:t>
            </a:fld>
            <a:endParaRPr lang="en-US"/>
          </a:p>
        </p:txBody>
      </p:sp>
    </p:spTree>
    <p:extLst>
      <p:ext uri="{BB962C8B-B14F-4D97-AF65-F5344CB8AC3E}">
        <p14:creationId xmlns:p14="http://schemas.microsoft.com/office/powerpoint/2010/main" val="20918829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2017 OCIE EXAMINATION Priorities</a:t>
            </a:r>
            <a:endParaRPr lang="en-US"/>
          </a:p>
        </p:txBody>
      </p:sp>
      <p:sp>
        <p:nvSpPr>
          <p:cNvPr id="3" name="Content Placeholder 2"/>
          <p:cNvSpPr>
            <a:spLocks noGrp="1"/>
          </p:cNvSpPr>
          <p:nvPr>
            <p:ph idx="1"/>
          </p:nvPr>
        </p:nvSpPr>
        <p:spPr/>
        <p:txBody>
          <a:bodyPr/>
          <a:lstStyle/>
          <a:p>
            <a:pPr lvl="0">
              <a:spcBef>
                <a:spcPts val="600"/>
              </a:spcBef>
              <a:spcAft>
                <a:spcPts val="600"/>
              </a:spcAft>
            </a:pPr>
            <a:r>
              <a:rPr lang="en-US" sz="1600" smtClean="0"/>
              <a:t>Office </a:t>
            </a:r>
            <a:r>
              <a:rPr lang="en-US" sz="1600"/>
              <a:t>of Compliance </a:t>
            </a:r>
            <a:r>
              <a:rPr lang="en-US" sz="1600" smtClean="0"/>
              <a:t>Inspections and Examinations (OCIE) </a:t>
            </a:r>
            <a:r>
              <a:rPr lang="en-US" sz="1600"/>
              <a:t>announced its intent to focus efforts on (1) examining matters of importance to retail investors, (2) targeting risks specific to elderly and retiring investors, and (3) assessing market-wide </a:t>
            </a:r>
            <a:r>
              <a:rPr lang="en-US" sz="1600" smtClean="0"/>
              <a:t>risks </a:t>
            </a:r>
          </a:p>
          <a:p>
            <a:pPr lvl="0">
              <a:spcBef>
                <a:spcPts val="600"/>
              </a:spcBef>
              <a:spcAft>
                <a:spcPts val="600"/>
              </a:spcAft>
            </a:pPr>
            <a:r>
              <a:rPr lang="en-US" sz="1600" smtClean="0"/>
              <a:t>To </a:t>
            </a:r>
            <a:r>
              <a:rPr lang="en-US" sz="1600"/>
              <a:t>protect retail investors, OCIE will monitor electronically delivered investment advice, examine wrap fee programs for consistency with advisers’ fiduciary duties, review ETFs for compliance with all regulatory requirements, monitor newly registered advisers, study circumstances surrounding recidivists and employers </a:t>
            </a:r>
            <a:r>
              <a:rPr lang="en-US" sz="1600" smtClean="0"/>
              <a:t>that hire </a:t>
            </a:r>
            <a:r>
              <a:rPr lang="en-US" sz="1600"/>
              <a:t>them, analyze multi-branch advisers for risks associated with providing advisory services from multiple locations, and track instances of conflicts of </a:t>
            </a:r>
            <a:r>
              <a:rPr lang="en-US" sz="1600" smtClean="0"/>
              <a:t>interest</a:t>
            </a:r>
            <a:endParaRPr lang="en-US" sz="1600"/>
          </a:p>
          <a:p>
            <a:pPr lvl="0">
              <a:spcBef>
                <a:spcPts val="600"/>
              </a:spcBef>
              <a:spcAft>
                <a:spcPts val="600"/>
              </a:spcAft>
            </a:pPr>
            <a:r>
              <a:rPr lang="en-US" sz="1600"/>
              <a:t>To protect senior investors and retirement investments, OCIE will continue its ReTIRE initiative to protect investors with retirement accounts, monitor public pension advisers, and identify potential financial exploitation of </a:t>
            </a:r>
            <a:r>
              <a:rPr lang="en-US" sz="1600" smtClean="0"/>
              <a:t>seniors</a:t>
            </a:r>
            <a:endParaRPr lang="en-US" sz="16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22</a:t>
            </a:fld>
            <a:endParaRPr lang="en-US"/>
          </a:p>
        </p:txBody>
      </p:sp>
    </p:spTree>
    <p:extLst>
      <p:ext uri="{BB962C8B-B14F-4D97-AF65-F5344CB8AC3E}">
        <p14:creationId xmlns:p14="http://schemas.microsoft.com/office/powerpoint/2010/main" val="35672820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Risk </a:t>
            </a:r>
            <a:r>
              <a:rPr lang="en-US" smtClean="0"/>
              <a:t>Alerts</a:t>
            </a:r>
            <a:endParaRPr lang="en-US"/>
          </a:p>
        </p:txBody>
      </p:sp>
      <p:sp>
        <p:nvSpPr>
          <p:cNvPr id="3" name="Content Placeholder 2"/>
          <p:cNvSpPr>
            <a:spLocks noGrp="1"/>
          </p:cNvSpPr>
          <p:nvPr>
            <p:ph idx="1"/>
          </p:nvPr>
        </p:nvSpPr>
        <p:spPr/>
        <p:txBody>
          <a:bodyPr/>
          <a:lstStyle/>
          <a:p>
            <a:pPr>
              <a:spcBef>
                <a:spcPts val="600"/>
              </a:spcBef>
              <a:spcAft>
                <a:spcPts val="600"/>
              </a:spcAft>
            </a:pPr>
            <a:r>
              <a:rPr lang="en-US" sz="1800" b="1" u="sng"/>
              <a:t>Risk Alert: Multi-Branch Adviser Initiative</a:t>
            </a:r>
            <a:r>
              <a:rPr lang="en-US" sz="1800" b="1"/>
              <a:t> </a:t>
            </a:r>
            <a:r>
              <a:rPr lang="en-US" sz="1800" b="1" smtClean="0"/>
              <a:t>(Dec. 12, 2016)</a:t>
            </a:r>
          </a:p>
          <a:p>
            <a:pPr lvl="1">
              <a:spcBef>
                <a:spcPts val="600"/>
              </a:spcBef>
              <a:spcAft>
                <a:spcPts val="600"/>
              </a:spcAft>
            </a:pPr>
            <a:r>
              <a:rPr lang="en-US" sz="1600" smtClean="0"/>
              <a:t>OCIE announced </a:t>
            </a:r>
            <a:r>
              <a:rPr lang="en-US" sz="1600"/>
              <a:t>the Multi-Branch Adviser Initiative focused on advisers </a:t>
            </a:r>
            <a:r>
              <a:rPr lang="en-US" sz="1600" smtClean="0"/>
              <a:t>that offer </a:t>
            </a:r>
            <a:r>
              <a:rPr lang="en-US" sz="1600"/>
              <a:t>services from multiple locations, specifically their compliance programs for remote locations and the role of compliance personnel in these </a:t>
            </a:r>
            <a:r>
              <a:rPr lang="en-US" sz="1600" smtClean="0"/>
              <a:t>offices</a:t>
            </a:r>
          </a:p>
          <a:p>
            <a:pPr lvl="1">
              <a:spcBef>
                <a:spcPts val="600"/>
              </a:spcBef>
              <a:spcAft>
                <a:spcPts val="600"/>
              </a:spcAft>
            </a:pPr>
            <a:r>
              <a:rPr lang="en-US" sz="1600" smtClean="0"/>
              <a:t>Examinations </a:t>
            </a:r>
            <a:r>
              <a:rPr lang="en-US" sz="1600"/>
              <a:t>will focus on advisers’ programs under the Compliance Rule, specifically the implementation of polices at both main and branch offices, the supervision structure for branch offices, the empowerment of compliance personnel in branch offices, and the accuracy of branch offices’ </a:t>
            </a:r>
            <a:r>
              <a:rPr lang="en-US" sz="1600" smtClean="0"/>
              <a:t>filings</a:t>
            </a:r>
          </a:p>
          <a:p>
            <a:pPr lvl="1">
              <a:spcBef>
                <a:spcPts val="600"/>
              </a:spcBef>
              <a:spcAft>
                <a:spcPts val="600"/>
              </a:spcAft>
            </a:pPr>
            <a:r>
              <a:rPr lang="en-US" sz="1600" smtClean="0"/>
              <a:t>Examinations </a:t>
            </a:r>
            <a:r>
              <a:rPr lang="en-US" sz="1600"/>
              <a:t>will also focus on investment recommendations from branch offices, specifically the process by which advice is formulated at branch offices and the policies and procedures designed to supervise this process for risks like conflicts of </a:t>
            </a:r>
            <a:r>
              <a:rPr lang="en-US" sz="1600" smtClean="0"/>
              <a:t>interest</a:t>
            </a:r>
            <a:endParaRPr lang="en-US" sz="16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23</a:t>
            </a:fld>
            <a:endParaRPr lang="en-US"/>
          </a:p>
        </p:txBody>
      </p:sp>
    </p:spTree>
    <p:extLst>
      <p:ext uri="{BB962C8B-B14F-4D97-AF65-F5344CB8AC3E}">
        <p14:creationId xmlns:p14="http://schemas.microsoft.com/office/powerpoint/2010/main" val="23096006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55638"/>
          </a:xfrm>
        </p:spPr>
        <p:txBody>
          <a:bodyPr/>
          <a:lstStyle/>
          <a:p>
            <a:pPr algn="ctr"/>
            <a:r>
              <a:rPr lang="en-US" smtClean="0"/>
              <a:t>Risk Alerts </a:t>
            </a:r>
            <a:r>
              <a:rPr lang="en-US" sz="1400" smtClean="0"/>
              <a:t>(cont.)</a:t>
            </a:r>
            <a:endParaRPr lang="en-US" sz="1400"/>
          </a:p>
        </p:txBody>
      </p:sp>
      <p:sp>
        <p:nvSpPr>
          <p:cNvPr id="3" name="Content Placeholder 2"/>
          <p:cNvSpPr>
            <a:spLocks noGrp="1"/>
          </p:cNvSpPr>
          <p:nvPr>
            <p:ph idx="1"/>
          </p:nvPr>
        </p:nvSpPr>
        <p:spPr>
          <a:xfrm>
            <a:off x="457200" y="1371600"/>
            <a:ext cx="8229600" cy="4297363"/>
          </a:xfrm>
        </p:spPr>
        <p:txBody>
          <a:bodyPr/>
          <a:lstStyle/>
          <a:p>
            <a:pPr>
              <a:spcBef>
                <a:spcPts val="600"/>
              </a:spcBef>
              <a:spcAft>
                <a:spcPts val="600"/>
              </a:spcAft>
            </a:pPr>
            <a:r>
              <a:rPr lang="en-US" sz="1400" b="1" u="sng"/>
              <a:t>Risk Alert: The Five Most Frequent Compliance Topics </a:t>
            </a:r>
            <a:r>
              <a:rPr lang="en-US" sz="1400" b="1" u="sng" smtClean="0"/>
              <a:t>Identified</a:t>
            </a:r>
            <a:br>
              <a:rPr lang="en-US" sz="1400" b="1" u="sng" smtClean="0"/>
            </a:br>
            <a:r>
              <a:rPr lang="en-US" sz="1400" b="1" u="sng" smtClean="0"/>
              <a:t> </a:t>
            </a:r>
            <a:r>
              <a:rPr lang="en-US" sz="1400" b="1" u="sng"/>
              <a:t>in OCIE Examinations of Investment Advisers</a:t>
            </a:r>
            <a:r>
              <a:rPr lang="en-US" sz="1400" b="1"/>
              <a:t> </a:t>
            </a:r>
            <a:r>
              <a:rPr lang="en-US" sz="1400" b="1" smtClean="0"/>
              <a:t>(Feb. 7, 2017)</a:t>
            </a:r>
            <a:r>
              <a:rPr lang="en-US" sz="1400" b="1" u="sng" smtClean="0"/>
              <a:t> </a:t>
            </a:r>
            <a:endParaRPr lang="en-US" sz="1400"/>
          </a:p>
          <a:p>
            <a:pPr lvl="1">
              <a:spcBef>
                <a:spcPts val="600"/>
              </a:spcBef>
              <a:spcAft>
                <a:spcPts val="600"/>
              </a:spcAft>
            </a:pPr>
            <a:r>
              <a:rPr lang="en-US" sz="1200" smtClean="0"/>
              <a:t>Identified most frequent topics </a:t>
            </a:r>
            <a:r>
              <a:rPr lang="en-US" sz="1200"/>
              <a:t>regarding investment advisers in deficiency letters as (1) </a:t>
            </a:r>
            <a:r>
              <a:rPr lang="en-US" sz="1200" smtClean="0"/>
              <a:t>Compliance </a:t>
            </a:r>
            <a:r>
              <a:rPr lang="en-US" sz="1200"/>
              <a:t>Rule, (2) inadequacies in required </a:t>
            </a:r>
            <a:r>
              <a:rPr lang="en-US" sz="1200" smtClean="0"/>
              <a:t>filings</a:t>
            </a:r>
            <a:r>
              <a:rPr lang="en-US" sz="1200"/>
              <a:t>, (3) </a:t>
            </a:r>
            <a:r>
              <a:rPr lang="en-US" sz="1200" smtClean="0"/>
              <a:t>Custody </a:t>
            </a:r>
            <a:r>
              <a:rPr lang="en-US" sz="1200"/>
              <a:t>Rule, (4) </a:t>
            </a:r>
            <a:r>
              <a:rPr lang="en-US" sz="1200" smtClean="0"/>
              <a:t>Code </a:t>
            </a:r>
            <a:r>
              <a:rPr lang="en-US" sz="1200"/>
              <a:t>of Ethics Rule, </a:t>
            </a:r>
            <a:r>
              <a:rPr lang="en-US" sz="1200" smtClean="0"/>
              <a:t>(5</a:t>
            </a:r>
            <a:r>
              <a:rPr lang="en-US" sz="1200"/>
              <a:t>) </a:t>
            </a:r>
            <a:r>
              <a:rPr lang="en-US" sz="1200" smtClean="0"/>
              <a:t>Books </a:t>
            </a:r>
            <a:r>
              <a:rPr lang="en-US" sz="1200"/>
              <a:t>and Records </a:t>
            </a:r>
            <a:r>
              <a:rPr lang="en-US" sz="1200" smtClean="0"/>
              <a:t>Rule</a:t>
            </a:r>
            <a:endParaRPr lang="en-US" sz="1200"/>
          </a:p>
          <a:p>
            <a:pPr lvl="1">
              <a:spcBef>
                <a:spcPts val="600"/>
              </a:spcBef>
              <a:spcAft>
                <a:spcPts val="600"/>
              </a:spcAft>
            </a:pPr>
            <a:r>
              <a:rPr lang="en-US" sz="1200" b="1"/>
              <a:t>Typical problems with </a:t>
            </a:r>
            <a:r>
              <a:rPr lang="en-US" sz="1200" b="1" smtClean="0"/>
              <a:t>Compliance Rule </a:t>
            </a:r>
            <a:r>
              <a:rPr lang="en-US" sz="1200" smtClean="0"/>
              <a:t>included use </a:t>
            </a:r>
            <a:r>
              <a:rPr lang="en-US" sz="1200"/>
              <a:t>of “off-the-shelf” compliance manuals that did not reflect advisers’ individualized business </a:t>
            </a:r>
            <a:r>
              <a:rPr lang="en-US" sz="1200" smtClean="0"/>
              <a:t>practices; </a:t>
            </a:r>
            <a:r>
              <a:rPr lang="en-US" sz="1200"/>
              <a:t>and the failure to conduct annual reviews or adequately review the effectiveness of policies and procedures within these </a:t>
            </a:r>
            <a:r>
              <a:rPr lang="en-US" sz="1200" smtClean="0"/>
              <a:t>reviews</a:t>
            </a:r>
          </a:p>
          <a:p>
            <a:pPr lvl="1">
              <a:spcBef>
                <a:spcPts val="600"/>
              </a:spcBef>
              <a:spcAft>
                <a:spcPts val="600"/>
              </a:spcAft>
            </a:pPr>
            <a:r>
              <a:rPr lang="en-US" sz="1200" b="1"/>
              <a:t>Common inadequacies in regulatory </a:t>
            </a:r>
            <a:r>
              <a:rPr lang="en-US" sz="1200" b="1" smtClean="0"/>
              <a:t>filings</a:t>
            </a:r>
            <a:r>
              <a:rPr lang="en-US" sz="1200" smtClean="0"/>
              <a:t> included</a:t>
            </a:r>
            <a:r>
              <a:rPr lang="en-US" sz="1200" b="1" smtClean="0"/>
              <a:t> </a:t>
            </a:r>
            <a:r>
              <a:rPr lang="en-US" sz="1200" smtClean="0"/>
              <a:t>inaccurate </a:t>
            </a:r>
            <a:r>
              <a:rPr lang="en-US" sz="1200"/>
              <a:t>disclosures on Form ADV Part 1A and in Form ADV Part 2A brochures, untimely amendments of </a:t>
            </a:r>
            <a:r>
              <a:rPr lang="en-US" sz="1200" smtClean="0"/>
              <a:t>Forms ADV, </a:t>
            </a:r>
            <a:r>
              <a:rPr lang="en-US" sz="1200"/>
              <a:t>and incorrect or untimely filings of </a:t>
            </a:r>
            <a:r>
              <a:rPr lang="en-US" sz="1200" smtClean="0"/>
              <a:t>Form </a:t>
            </a:r>
            <a:r>
              <a:rPr lang="en-US" sz="1200"/>
              <a:t>PF and Form </a:t>
            </a:r>
            <a:r>
              <a:rPr lang="en-US" sz="1200" smtClean="0"/>
              <a:t>D</a:t>
            </a:r>
            <a:endParaRPr lang="en-US" sz="1200"/>
          </a:p>
          <a:p>
            <a:pPr lvl="1">
              <a:spcBef>
                <a:spcPts val="600"/>
              </a:spcBef>
              <a:spcAft>
                <a:spcPts val="600"/>
              </a:spcAft>
            </a:pPr>
            <a:r>
              <a:rPr lang="en-US" sz="1200" b="1" smtClean="0"/>
              <a:t>Advisers</a:t>
            </a:r>
            <a:r>
              <a:rPr lang="en-US" sz="1200" b="1"/>
              <a:t>’ problems with Custody Rule </a:t>
            </a:r>
            <a:r>
              <a:rPr lang="en-US" sz="1200" b="1" smtClean="0"/>
              <a:t>compliance</a:t>
            </a:r>
            <a:r>
              <a:rPr lang="en-US" sz="1200" smtClean="0"/>
              <a:t> included failing </a:t>
            </a:r>
            <a:r>
              <a:rPr lang="en-US" sz="1200"/>
              <a:t>to identify custody when advisers had online access to client </a:t>
            </a:r>
            <a:r>
              <a:rPr lang="en-US" sz="1200" smtClean="0"/>
              <a:t>accounts with access to withdraw, </a:t>
            </a:r>
            <a:r>
              <a:rPr lang="en-US" sz="1200"/>
              <a:t>had powers of attorney authorizing them to </a:t>
            </a:r>
            <a:r>
              <a:rPr lang="en-US" sz="1200" smtClean="0"/>
              <a:t>withdraw, </a:t>
            </a:r>
            <a:r>
              <a:rPr lang="en-US" sz="1200"/>
              <a:t>or served as trustees of clients’ trusts or general partners of client </a:t>
            </a:r>
            <a:r>
              <a:rPr lang="en-US" sz="1200" smtClean="0"/>
              <a:t>PIVs</a:t>
            </a:r>
            <a:endParaRPr lang="en-US" sz="1200"/>
          </a:p>
          <a:p>
            <a:pPr lvl="1">
              <a:spcBef>
                <a:spcPts val="600"/>
              </a:spcBef>
              <a:spcAft>
                <a:spcPts val="600"/>
              </a:spcAft>
            </a:pPr>
            <a:r>
              <a:rPr lang="en-US" sz="1200" b="1"/>
              <a:t>Deficiencies with respect to </a:t>
            </a:r>
            <a:r>
              <a:rPr lang="en-US" sz="1200" b="1" smtClean="0"/>
              <a:t>Code </a:t>
            </a:r>
            <a:r>
              <a:rPr lang="en-US" sz="1200" b="1"/>
              <a:t>of Ethics Rule </a:t>
            </a:r>
            <a:r>
              <a:rPr lang="en-US" sz="1200"/>
              <a:t>included failing to identify all access persons for the purpose of reviewing personal securities transactions, failing to specify the review of the holdings and transactions reports within codes of ethics, </a:t>
            </a:r>
            <a:r>
              <a:rPr lang="en-US" sz="1200" smtClean="0"/>
              <a:t>and </a:t>
            </a:r>
            <a:r>
              <a:rPr lang="en-US" sz="1200"/>
              <a:t>failing to describe codes of ethics in Part 2A of Form </a:t>
            </a:r>
            <a:r>
              <a:rPr lang="en-US" sz="1200" smtClean="0"/>
              <a:t>ADVs</a:t>
            </a:r>
            <a:endParaRPr lang="en-US" sz="1200"/>
          </a:p>
          <a:p>
            <a:pPr lvl="1">
              <a:spcBef>
                <a:spcPts val="600"/>
              </a:spcBef>
              <a:spcAft>
                <a:spcPts val="600"/>
              </a:spcAft>
            </a:pPr>
            <a:r>
              <a:rPr lang="en-US" sz="1200" b="1"/>
              <a:t>Shortcomings with respect to </a:t>
            </a:r>
            <a:r>
              <a:rPr lang="en-US" sz="1200" b="1" smtClean="0"/>
              <a:t>Books </a:t>
            </a:r>
            <a:r>
              <a:rPr lang="en-US" sz="1200" b="1"/>
              <a:t>and Records Rules </a:t>
            </a:r>
            <a:r>
              <a:rPr lang="en-US" sz="1200"/>
              <a:t>included failing to maintain all records required by the rule, committing errors in documents like fee schedules and client records, and failing to identify inconsistencies in </a:t>
            </a:r>
            <a:r>
              <a:rPr lang="en-US" sz="1200" smtClean="0"/>
              <a:t>recordkeeping, </a:t>
            </a:r>
            <a:r>
              <a:rPr lang="en-US" sz="1200"/>
              <a:t>which resulted in contradictory information being held in separate </a:t>
            </a:r>
            <a:r>
              <a:rPr lang="en-US" sz="1200" smtClean="0"/>
              <a:t>records</a:t>
            </a:r>
            <a:endParaRPr lang="en-US" sz="12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24</a:t>
            </a:fld>
            <a:endParaRPr lang="en-US"/>
          </a:p>
        </p:txBody>
      </p:sp>
    </p:spTree>
    <p:extLst>
      <p:ext uri="{BB962C8B-B14F-4D97-AF65-F5344CB8AC3E}">
        <p14:creationId xmlns:p14="http://schemas.microsoft.com/office/powerpoint/2010/main" val="8273825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pPr algn="ctr"/>
            <a:r>
              <a:rPr lang="en-US"/>
              <a:t>Risk </a:t>
            </a:r>
            <a:r>
              <a:rPr lang="en-US" smtClean="0"/>
              <a:t>Alerts </a:t>
            </a:r>
            <a:r>
              <a:rPr lang="en-US" sz="1400" smtClean="0"/>
              <a:t>(cont</a:t>
            </a:r>
            <a:r>
              <a:rPr lang="en-US" sz="1400"/>
              <a:t>.)</a:t>
            </a:r>
            <a:endParaRPr lang="en-US"/>
          </a:p>
        </p:txBody>
      </p:sp>
      <p:sp>
        <p:nvSpPr>
          <p:cNvPr id="3" name="Content Placeholder 2"/>
          <p:cNvSpPr>
            <a:spLocks noGrp="1"/>
          </p:cNvSpPr>
          <p:nvPr>
            <p:ph idx="1"/>
          </p:nvPr>
        </p:nvSpPr>
        <p:spPr>
          <a:xfrm>
            <a:off x="457200" y="1524000"/>
            <a:ext cx="8229600" cy="4297363"/>
          </a:xfrm>
        </p:spPr>
        <p:txBody>
          <a:bodyPr/>
          <a:lstStyle/>
          <a:p>
            <a:pPr>
              <a:spcBef>
                <a:spcPts val="600"/>
              </a:spcBef>
              <a:spcAft>
                <a:spcPts val="600"/>
              </a:spcAft>
            </a:pPr>
            <a:r>
              <a:rPr lang="en-US" sz="1400" b="1" u="sng"/>
              <a:t>Risk Alert: The Most Frequent Advertising Rule Compliance Issues Identified in OCIE Examinations of Investment Advisers</a:t>
            </a:r>
            <a:r>
              <a:rPr lang="en-US" sz="1400" b="1"/>
              <a:t> </a:t>
            </a:r>
            <a:r>
              <a:rPr lang="en-US" sz="1400" b="1" smtClean="0"/>
              <a:t>(Sept. 15, 2017)</a:t>
            </a:r>
            <a:endParaRPr lang="en-US" sz="1400"/>
          </a:p>
          <a:p>
            <a:pPr lvl="1">
              <a:spcBef>
                <a:spcPts val="600"/>
              </a:spcBef>
              <a:spcAft>
                <a:spcPts val="600"/>
              </a:spcAft>
            </a:pPr>
            <a:r>
              <a:rPr lang="en-US" sz="1200" smtClean="0"/>
              <a:t>OCIE listed compliance </a:t>
            </a:r>
            <a:r>
              <a:rPr lang="en-US" sz="1200"/>
              <a:t>issues </a:t>
            </a:r>
            <a:r>
              <a:rPr lang="en-US" sz="1200" smtClean="0"/>
              <a:t>under Advisers Act Rule </a:t>
            </a:r>
            <a:r>
              <a:rPr lang="en-US" sz="1200"/>
              <a:t>206(4)-1 </a:t>
            </a:r>
            <a:r>
              <a:rPr lang="en-US" sz="1200" smtClean="0"/>
              <a:t>(“Advertising </a:t>
            </a:r>
            <a:r>
              <a:rPr lang="en-US" sz="1200"/>
              <a:t>Rule</a:t>
            </a:r>
            <a:r>
              <a:rPr lang="en-US" sz="1200" smtClean="0"/>
              <a:t>”), which prohibits </a:t>
            </a:r>
            <a:r>
              <a:rPr lang="en-US" sz="1200"/>
              <a:t>advisers from distributing </a:t>
            </a:r>
            <a:r>
              <a:rPr lang="en-US" sz="1200" smtClean="0"/>
              <a:t>advertisements </a:t>
            </a:r>
            <a:r>
              <a:rPr lang="en-US" sz="1200"/>
              <a:t>that </a:t>
            </a:r>
            <a:r>
              <a:rPr lang="en-US" sz="1200" smtClean="0"/>
              <a:t>contain untrue </a:t>
            </a:r>
            <a:r>
              <a:rPr lang="en-US" sz="1200"/>
              <a:t>or misleading </a:t>
            </a:r>
            <a:r>
              <a:rPr lang="en-US" sz="1200" smtClean="0"/>
              <a:t>statements </a:t>
            </a:r>
            <a:r>
              <a:rPr lang="en-US" sz="1200"/>
              <a:t>of material </a:t>
            </a:r>
            <a:r>
              <a:rPr lang="en-US" sz="1200" smtClean="0"/>
              <a:t>fact</a:t>
            </a:r>
            <a:endParaRPr lang="en-US" sz="1200"/>
          </a:p>
          <a:p>
            <a:pPr lvl="2">
              <a:spcBef>
                <a:spcPts val="600"/>
              </a:spcBef>
              <a:spcAft>
                <a:spcPts val="600"/>
              </a:spcAft>
            </a:pPr>
            <a:r>
              <a:rPr lang="en-US" sz="1200" smtClean="0"/>
              <a:t>Advisers </a:t>
            </a:r>
            <a:r>
              <a:rPr lang="en-US" sz="1200"/>
              <a:t>presented misleading performance results and engaged in misleading one-on-one </a:t>
            </a:r>
            <a:r>
              <a:rPr lang="en-US" sz="1200" smtClean="0"/>
              <a:t>presentations; e.g., failing </a:t>
            </a:r>
            <a:r>
              <a:rPr lang="en-US" sz="1200"/>
              <a:t>to deduct advisory fees when discussing performance </a:t>
            </a:r>
            <a:r>
              <a:rPr lang="en-US" sz="1200" smtClean="0"/>
              <a:t>results </a:t>
            </a:r>
            <a:endParaRPr lang="en-US" sz="1200"/>
          </a:p>
          <a:p>
            <a:pPr lvl="2">
              <a:spcBef>
                <a:spcPts val="600"/>
              </a:spcBef>
              <a:spcAft>
                <a:spcPts val="600"/>
              </a:spcAft>
            </a:pPr>
            <a:r>
              <a:rPr lang="en-US" sz="1200" smtClean="0"/>
              <a:t>Advisers have erroneously claimed </a:t>
            </a:r>
            <a:r>
              <a:rPr lang="en-US" sz="1200"/>
              <a:t>to be in compliance with certain voluntary performance </a:t>
            </a:r>
            <a:r>
              <a:rPr lang="en-US" sz="1200" smtClean="0"/>
              <a:t>standards (GPs) </a:t>
            </a:r>
            <a:endParaRPr lang="en-US" sz="1200"/>
          </a:p>
          <a:p>
            <a:pPr lvl="2">
              <a:spcBef>
                <a:spcPts val="600"/>
              </a:spcBef>
              <a:spcAft>
                <a:spcPts val="600"/>
              </a:spcAft>
            </a:pPr>
            <a:r>
              <a:rPr lang="en-US" sz="1200"/>
              <a:t>Advisers appeared to have cherry-picked profitable stock </a:t>
            </a:r>
            <a:r>
              <a:rPr lang="en-US" sz="1200" smtClean="0"/>
              <a:t>selections </a:t>
            </a:r>
            <a:endParaRPr lang="en-US" sz="1200"/>
          </a:p>
          <a:p>
            <a:pPr lvl="2">
              <a:spcBef>
                <a:spcPts val="600"/>
              </a:spcBef>
              <a:spcAft>
                <a:spcPts val="600"/>
              </a:spcAft>
            </a:pPr>
            <a:r>
              <a:rPr lang="en-US" sz="1200"/>
              <a:t>Advisers have utilized advertisements that contain misleading selections of investment recommendations in ways that violated </a:t>
            </a:r>
            <a:r>
              <a:rPr lang="en-US" sz="1200" smtClean="0"/>
              <a:t>subsection </a:t>
            </a:r>
            <a:r>
              <a:rPr lang="en-US" sz="1200"/>
              <a:t>(a)(2) of the Advertising </a:t>
            </a:r>
            <a:r>
              <a:rPr lang="en-US" sz="1200" smtClean="0"/>
              <a:t>Rule </a:t>
            </a:r>
            <a:endParaRPr lang="en-US" sz="1200"/>
          </a:p>
          <a:p>
            <a:pPr lvl="2">
              <a:spcBef>
                <a:spcPts val="600"/>
              </a:spcBef>
              <a:spcAft>
                <a:spcPts val="600"/>
              </a:spcAft>
            </a:pPr>
            <a:r>
              <a:rPr lang="en-US" sz="1200"/>
              <a:t>Advisers have disseminated advertisements containing potentially misleading use of </a:t>
            </a:r>
            <a:r>
              <a:rPr lang="en-US" sz="1200" smtClean="0"/>
              <a:t>third-party </a:t>
            </a:r>
            <a:r>
              <a:rPr lang="en-US" sz="1200"/>
              <a:t>rankings, awards, professional designations, and </a:t>
            </a:r>
            <a:r>
              <a:rPr lang="en-US" sz="1200" smtClean="0"/>
              <a:t>testimonials</a:t>
            </a:r>
            <a:endParaRPr lang="en-US" sz="1200"/>
          </a:p>
          <a:p>
            <a:pPr lvl="2">
              <a:spcBef>
                <a:spcPts val="600"/>
              </a:spcBef>
              <a:spcAft>
                <a:spcPts val="600"/>
              </a:spcAft>
            </a:pPr>
            <a:r>
              <a:rPr lang="en-US" sz="1200"/>
              <a:t>Advisers did not appear to have appropriate policies and procedures designed to prevent violations of the Advertising </a:t>
            </a:r>
            <a:r>
              <a:rPr lang="en-US" sz="1200" smtClean="0"/>
              <a:t>Rule </a:t>
            </a:r>
            <a:endParaRPr lang="en-US" sz="1200"/>
          </a:p>
          <a:p>
            <a:pPr lvl="1">
              <a:spcBef>
                <a:spcPts val="600"/>
              </a:spcBef>
              <a:spcAft>
                <a:spcPts val="600"/>
              </a:spcAft>
            </a:pPr>
            <a:r>
              <a:rPr lang="en-US" sz="1200"/>
              <a:t>In response to OCIE </a:t>
            </a:r>
            <a:r>
              <a:rPr lang="en-US" sz="1200" smtClean="0"/>
              <a:t>assessments</a:t>
            </a:r>
            <a:r>
              <a:rPr lang="en-US" sz="1200"/>
              <a:t>, advisers </a:t>
            </a:r>
            <a:r>
              <a:rPr lang="en-US" sz="1200" smtClean="0"/>
              <a:t>that were </a:t>
            </a:r>
            <a:r>
              <a:rPr lang="en-US" sz="1200"/>
              <a:t>deemed to be in violation of the </a:t>
            </a:r>
            <a:r>
              <a:rPr lang="en-US" sz="1200" smtClean="0"/>
              <a:t>Rule </a:t>
            </a:r>
            <a:r>
              <a:rPr lang="en-US" sz="1200"/>
              <a:t>elected to edit out misleading language in advertising materials or add appropriate disclosures to remedy any </a:t>
            </a:r>
            <a:r>
              <a:rPr lang="en-US" sz="1200" smtClean="0"/>
              <a:t>ambiguity</a:t>
            </a:r>
            <a:endParaRPr lang="en-US" sz="12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25</a:t>
            </a:fld>
            <a:endParaRPr lang="en-US"/>
          </a:p>
        </p:txBody>
      </p:sp>
    </p:spTree>
    <p:extLst>
      <p:ext uri="{BB962C8B-B14F-4D97-AF65-F5344CB8AC3E}">
        <p14:creationId xmlns:p14="http://schemas.microsoft.com/office/powerpoint/2010/main" val="38384807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30563"/>
            <a:ext cx="8229600" cy="655637"/>
          </a:xfrm>
        </p:spPr>
        <p:txBody>
          <a:bodyPr/>
          <a:lstStyle/>
          <a:p>
            <a:pPr eaLnBrk="1" hangingPunct="1"/>
            <a:r>
              <a:rPr lang="en-US" altLang="en-US" b="1" smtClean="0">
                <a:latin typeface="Arial"/>
                <a:cs typeface="Arial"/>
              </a:rPr>
              <a:t>SEC Cybersecurity Developments</a:t>
            </a:r>
          </a:p>
        </p:txBody>
      </p:sp>
      <p:sp>
        <p:nvSpPr>
          <p:cNvPr id="3" name="TextBox 2"/>
          <p:cNvSpPr txBox="1"/>
          <p:nvPr/>
        </p:nvSpPr>
        <p:spPr>
          <a:xfrm>
            <a:off x="8839200" y="6488668"/>
            <a:ext cx="457200" cy="369332"/>
          </a:xfrm>
          <a:prstGeom prst="rect">
            <a:avLst/>
          </a:prstGeom>
          <a:noFill/>
        </p:spPr>
        <p:txBody>
          <a:bodyPr wrap="square" rtlCol="0">
            <a:spAutoFit/>
          </a:bodyPr>
          <a:lstStyle/>
          <a:p>
            <a:fld id="{64A091A7-A8BB-4A00-99E3-FD4672707EA0}" type="slidenum">
              <a:rPr lang="en-US" smtClean="0"/>
              <a:t>26</a:t>
            </a:fld>
            <a:endParaRPr lang="en-US"/>
          </a:p>
        </p:txBody>
      </p:sp>
    </p:spTree>
    <p:extLst>
      <p:ext uri="{BB962C8B-B14F-4D97-AF65-F5344CB8AC3E}">
        <p14:creationId xmlns:p14="http://schemas.microsoft.com/office/powerpoint/2010/main" val="13403212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Cybersecurity </a:t>
            </a:r>
          </a:p>
        </p:txBody>
      </p:sp>
      <p:sp>
        <p:nvSpPr>
          <p:cNvPr id="3" name="Content Placeholder 2"/>
          <p:cNvSpPr>
            <a:spLocks noGrp="1"/>
          </p:cNvSpPr>
          <p:nvPr>
            <p:ph idx="1"/>
          </p:nvPr>
        </p:nvSpPr>
        <p:spPr/>
        <p:txBody>
          <a:bodyPr/>
          <a:lstStyle/>
          <a:p>
            <a:pPr marL="0" indent="0">
              <a:spcBef>
                <a:spcPts val="600"/>
              </a:spcBef>
              <a:spcAft>
                <a:spcPts val="600"/>
              </a:spcAft>
              <a:buNone/>
            </a:pPr>
            <a:r>
              <a:rPr lang="en-US" sz="1200" b="1" u="sng"/>
              <a:t>Risk Alert: Observations from Cybersecurity Examinations</a:t>
            </a:r>
            <a:r>
              <a:rPr lang="en-US" sz="1200" b="1"/>
              <a:t> </a:t>
            </a:r>
            <a:r>
              <a:rPr lang="en-US" sz="1200" b="1" smtClean="0"/>
              <a:t>(August 8, 2017)</a:t>
            </a:r>
            <a:r>
              <a:rPr lang="en-US" sz="1200" b="1" u="sng" smtClean="0"/>
              <a:t>  </a:t>
            </a:r>
            <a:endParaRPr lang="en-US" sz="1200"/>
          </a:p>
          <a:p>
            <a:pPr lvl="0">
              <a:spcBef>
                <a:spcPts val="600"/>
              </a:spcBef>
              <a:spcAft>
                <a:spcPts val="600"/>
              </a:spcAft>
            </a:pPr>
            <a:r>
              <a:rPr lang="en-US" sz="1200" smtClean="0"/>
              <a:t>Results of </a:t>
            </a:r>
            <a:r>
              <a:rPr lang="en-US" sz="1200"/>
              <a:t>OCIE’s Cybersecurity 2 Initiative in which the </a:t>
            </a:r>
            <a:r>
              <a:rPr lang="en-US" sz="1200" smtClean="0"/>
              <a:t>staff </a:t>
            </a:r>
            <a:r>
              <a:rPr lang="en-US" sz="1200"/>
              <a:t>examined the cybersecurity procedures of 75 </a:t>
            </a:r>
            <a:r>
              <a:rPr lang="en-US" sz="1200" smtClean="0"/>
              <a:t>firms</a:t>
            </a:r>
            <a:endParaRPr lang="en-US" sz="1200"/>
          </a:p>
          <a:p>
            <a:pPr lvl="0">
              <a:spcBef>
                <a:spcPts val="600"/>
              </a:spcBef>
              <a:spcAft>
                <a:spcPts val="600"/>
              </a:spcAft>
            </a:pPr>
            <a:r>
              <a:rPr lang="en-US" sz="1200"/>
              <a:t>Concluded generally that firms had enhanced cybersecurity measures and functioned with heightened cybersecurity awareness, although NEP staff noted areas in which cybersecurity protocols may be </a:t>
            </a:r>
            <a:r>
              <a:rPr lang="en-US" sz="1200" smtClean="0"/>
              <a:t>augmented</a:t>
            </a:r>
            <a:endParaRPr lang="en-US" sz="1200"/>
          </a:p>
          <a:p>
            <a:pPr lvl="0">
              <a:spcBef>
                <a:spcPts val="600"/>
              </a:spcBef>
              <a:spcAft>
                <a:spcPts val="600"/>
              </a:spcAft>
            </a:pPr>
            <a:r>
              <a:rPr lang="en-US" sz="1200" smtClean="0"/>
              <a:t>NEP </a:t>
            </a:r>
            <a:r>
              <a:rPr lang="en-US" sz="1200"/>
              <a:t>staff encouraged all firms to establish and maintain robust cybersecurity </a:t>
            </a:r>
            <a:r>
              <a:rPr lang="en-US" sz="1200" smtClean="0"/>
              <a:t>policies.  First</a:t>
            </a:r>
            <a:r>
              <a:rPr lang="en-US" sz="1200"/>
              <a:t>, firms should maintain a complete inventory of data and information regarding each service provider and vendor. </a:t>
            </a:r>
            <a:r>
              <a:rPr lang="en-US" sz="1200" smtClean="0"/>
              <a:t> Second</a:t>
            </a:r>
            <a:r>
              <a:rPr lang="en-US" sz="1200"/>
              <a:t>, firms should adopt comprehensive cybersecurity-related </a:t>
            </a:r>
            <a:r>
              <a:rPr lang="en-US" sz="1200" smtClean="0"/>
              <a:t>policies and procedures that </a:t>
            </a:r>
            <a:r>
              <a:rPr lang="en-US" sz="1200"/>
              <a:t>cover penetration tests, security monitoring, system auditing, access rights, and reporting of breaches. Third, firms should consistently test for data integrity and vulnerabilities. In addition, firms should disseminate “acceptable use” policies to employees and strictly enforce access controls. </a:t>
            </a:r>
            <a:r>
              <a:rPr lang="en-US" sz="1200" smtClean="0"/>
              <a:t> Finally</a:t>
            </a:r>
            <a:r>
              <a:rPr lang="en-US" sz="1200"/>
              <a:t>, firms should make information security training mandatory for its employees, monitor attendance, and take appropriate punitive action against </a:t>
            </a:r>
            <a:r>
              <a:rPr lang="en-US" sz="1200" smtClean="0"/>
              <a:t>noncompliance</a:t>
            </a:r>
            <a:endParaRPr lang="en-US" sz="1200"/>
          </a:p>
          <a:p>
            <a:pPr marL="0" indent="0">
              <a:spcBef>
                <a:spcPts val="600"/>
              </a:spcBef>
              <a:spcAft>
                <a:spcPts val="600"/>
              </a:spcAft>
              <a:buNone/>
            </a:pPr>
            <a:r>
              <a:rPr lang="en-US" sz="1200" b="1" u="sng" smtClean="0"/>
              <a:t>Hack </a:t>
            </a:r>
            <a:r>
              <a:rPr lang="en-US" sz="1200" b="1" u="sng"/>
              <a:t>of </a:t>
            </a:r>
            <a:r>
              <a:rPr lang="en-US" sz="1200" b="1" u="sng" smtClean="0"/>
              <a:t>SEC</a:t>
            </a:r>
            <a:endParaRPr lang="en-US" sz="1200" u="sng"/>
          </a:p>
          <a:p>
            <a:pPr lvl="0">
              <a:spcBef>
                <a:spcPts val="600"/>
              </a:spcBef>
              <a:spcAft>
                <a:spcPts val="600"/>
              </a:spcAft>
            </a:pPr>
            <a:r>
              <a:rPr lang="en-US" sz="1200"/>
              <a:t>On Sept. 20, 2017, SEC announced that its computer system </a:t>
            </a:r>
            <a:r>
              <a:rPr lang="en-US" sz="1200" smtClean="0"/>
              <a:t>EDGAR </a:t>
            </a:r>
            <a:r>
              <a:rPr lang="en-US" sz="1200"/>
              <a:t>had been hacked last </a:t>
            </a:r>
            <a:r>
              <a:rPr lang="en-US" sz="1200" smtClean="0"/>
              <a:t>year;  SEC </a:t>
            </a:r>
            <a:r>
              <a:rPr lang="en-US" sz="1200"/>
              <a:t>acknowledged the hacking “may have provided the basis for illicit gain through </a:t>
            </a:r>
            <a:r>
              <a:rPr lang="en-US" sz="1200" smtClean="0"/>
              <a:t>trading”</a:t>
            </a:r>
            <a:endParaRPr lang="en-US" sz="1200"/>
          </a:p>
          <a:p>
            <a:pPr marL="0" indent="0">
              <a:spcBef>
                <a:spcPts val="600"/>
              </a:spcBef>
              <a:spcAft>
                <a:spcPts val="600"/>
              </a:spcAft>
              <a:buNone/>
            </a:pPr>
            <a:r>
              <a:rPr lang="en-US" sz="1200" b="1" u="sng" smtClean="0"/>
              <a:t>Formation </a:t>
            </a:r>
            <a:r>
              <a:rPr lang="en-US" sz="1200" b="1" u="sng"/>
              <a:t>of </a:t>
            </a:r>
            <a:r>
              <a:rPr lang="en-US" sz="1200" b="1" u="sng" smtClean="0"/>
              <a:t>SEC </a:t>
            </a:r>
            <a:r>
              <a:rPr lang="en-US" sz="1200" b="1" u="sng"/>
              <a:t>Cyber Unit </a:t>
            </a:r>
            <a:endParaRPr lang="en-US" sz="1200" u="sng"/>
          </a:p>
          <a:p>
            <a:pPr lvl="0">
              <a:spcBef>
                <a:spcPts val="600"/>
              </a:spcBef>
              <a:spcAft>
                <a:spcPts val="600"/>
              </a:spcAft>
            </a:pPr>
            <a:r>
              <a:rPr lang="en-US" sz="1200"/>
              <a:t>On Sept. 25, 2017, SEC announced creation of a Cyber Unit </a:t>
            </a:r>
            <a:r>
              <a:rPr lang="en-US" sz="1200" smtClean="0"/>
              <a:t>which will </a:t>
            </a:r>
            <a:r>
              <a:rPr lang="en-US" sz="1200"/>
              <a:t>focus on </a:t>
            </a:r>
            <a:r>
              <a:rPr lang="en-US" sz="1200" smtClean="0"/>
              <a:t>electronic market manipulation, hacking-based insider trading, digital token violations, misconduct on the </a:t>
            </a:r>
            <a:r>
              <a:rPr lang="en-US" sz="1200"/>
              <a:t>dark web, </a:t>
            </a:r>
            <a:r>
              <a:rPr lang="en-US" sz="1200" smtClean="0"/>
              <a:t>account intrusions and other cyber-related threats</a:t>
            </a:r>
            <a:endParaRPr lang="en-US" sz="12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27</a:t>
            </a:fld>
            <a:endParaRPr lang="en-US"/>
          </a:p>
        </p:txBody>
      </p:sp>
    </p:spTree>
    <p:extLst>
      <p:ext uri="{BB962C8B-B14F-4D97-AF65-F5344CB8AC3E}">
        <p14:creationId xmlns:p14="http://schemas.microsoft.com/office/powerpoint/2010/main" val="15010904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30563"/>
            <a:ext cx="8229600" cy="655637"/>
          </a:xfrm>
        </p:spPr>
        <p:txBody>
          <a:bodyPr/>
          <a:lstStyle/>
          <a:p>
            <a:pPr eaLnBrk="1" hangingPunct="1"/>
            <a:r>
              <a:rPr lang="en-US" altLang="en-US" b="1" smtClean="0">
                <a:latin typeface="Arial"/>
                <a:cs typeface="Arial"/>
              </a:rPr>
              <a:t>NFA Examinations Guidance</a:t>
            </a:r>
          </a:p>
        </p:txBody>
      </p:sp>
      <p:sp>
        <p:nvSpPr>
          <p:cNvPr id="3" name="TextBox 2"/>
          <p:cNvSpPr txBox="1"/>
          <p:nvPr/>
        </p:nvSpPr>
        <p:spPr>
          <a:xfrm>
            <a:off x="8839200" y="6488668"/>
            <a:ext cx="457200" cy="369332"/>
          </a:xfrm>
          <a:prstGeom prst="rect">
            <a:avLst/>
          </a:prstGeom>
          <a:noFill/>
        </p:spPr>
        <p:txBody>
          <a:bodyPr wrap="square" rtlCol="0">
            <a:spAutoFit/>
          </a:bodyPr>
          <a:lstStyle/>
          <a:p>
            <a:fld id="{64A091A7-A8BB-4A00-99E3-FD4672707EA0}" type="slidenum">
              <a:rPr lang="en-US" smtClean="0"/>
              <a:t>28</a:t>
            </a:fld>
            <a:endParaRPr lang="en-US"/>
          </a:p>
        </p:txBody>
      </p:sp>
    </p:spTree>
    <p:extLst>
      <p:ext uri="{BB962C8B-B14F-4D97-AF65-F5344CB8AC3E}">
        <p14:creationId xmlns:p14="http://schemas.microsoft.com/office/powerpoint/2010/main" val="25158585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55638"/>
          </a:xfrm>
        </p:spPr>
        <p:txBody>
          <a:bodyPr/>
          <a:lstStyle/>
          <a:p>
            <a:pPr algn="ctr"/>
            <a:r>
              <a:rPr lang="en-US" altLang="en-US" smtClean="0">
                <a:latin typeface="+mj-lt"/>
              </a:rPr>
              <a:t>RISK FACTORS THAT MAY</a:t>
            </a:r>
            <a:br>
              <a:rPr lang="en-US" altLang="en-US" smtClean="0">
                <a:latin typeface="+mj-lt"/>
              </a:rPr>
            </a:br>
            <a:r>
              <a:rPr lang="en-US" altLang="en-US" smtClean="0">
                <a:latin typeface="+mj-lt"/>
              </a:rPr>
              <a:t>PROMPT AN EXAMINATION</a:t>
            </a:r>
            <a:endParaRPr lang="en-US">
              <a:latin typeface="+mj-lt"/>
            </a:endParaRPr>
          </a:p>
        </p:txBody>
      </p:sp>
      <p:sp>
        <p:nvSpPr>
          <p:cNvPr id="3" name="Content Placeholder 2"/>
          <p:cNvSpPr>
            <a:spLocks noGrp="1"/>
          </p:cNvSpPr>
          <p:nvPr>
            <p:ph idx="1"/>
          </p:nvPr>
        </p:nvSpPr>
        <p:spPr/>
        <p:txBody>
          <a:bodyPr/>
          <a:lstStyle/>
          <a:p>
            <a:pPr>
              <a:spcBef>
                <a:spcPts val="600"/>
              </a:spcBef>
              <a:spcAft>
                <a:spcPts val="600"/>
              </a:spcAft>
            </a:pPr>
            <a:r>
              <a:rPr lang="en-US" altLang="en-US" sz="2000"/>
              <a:t>Customer complaints</a:t>
            </a:r>
          </a:p>
          <a:p>
            <a:pPr>
              <a:spcBef>
                <a:spcPts val="600"/>
              </a:spcBef>
              <a:spcAft>
                <a:spcPts val="600"/>
              </a:spcAft>
            </a:pPr>
            <a:r>
              <a:rPr lang="en-US" altLang="en-US" sz="2000"/>
              <a:t>Business background of principals</a:t>
            </a:r>
          </a:p>
          <a:p>
            <a:pPr>
              <a:spcBef>
                <a:spcPts val="600"/>
              </a:spcBef>
              <a:spcAft>
                <a:spcPts val="600"/>
              </a:spcAft>
            </a:pPr>
            <a:r>
              <a:rPr lang="en-US" altLang="en-US" sz="2000"/>
              <a:t>Concerns noted during a review of the firm’s promotional materials, disclosure documents and/or filings </a:t>
            </a:r>
          </a:p>
          <a:p>
            <a:pPr>
              <a:spcBef>
                <a:spcPts val="600"/>
              </a:spcBef>
              <a:spcAft>
                <a:spcPts val="600"/>
              </a:spcAft>
            </a:pPr>
            <a:r>
              <a:rPr lang="en-US" altLang="en-US" sz="2000"/>
              <a:t>Referrals received from other agencies/members</a:t>
            </a:r>
          </a:p>
          <a:p>
            <a:pPr>
              <a:spcBef>
                <a:spcPts val="600"/>
              </a:spcBef>
              <a:spcAft>
                <a:spcPts val="600"/>
              </a:spcAft>
            </a:pPr>
            <a:r>
              <a:rPr lang="en-US" altLang="en-US" sz="2000"/>
              <a:t>Use PQR and PR data </a:t>
            </a:r>
          </a:p>
          <a:p>
            <a:pPr>
              <a:spcBef>
                <a:spcPts val="600"/>
              </a:spcBef>
              <a:spcAft>
                <a:spcPts val="600"/>
              </a:spcAft>
            </a:pPr>
            <a:r>
              <a:rPr lang="en-US" altLang="en-US" sz="2000"/>
              <a:t>Time since registration or last exam</a:t>
            </a:r>
          </a:p>
          <a:p>
            <a:pPr eaLnBrk="1" hangingPunct="1">
              <a:spcBef>
                <a:spcPts val="600"/>
              </a:spcBef>
              <a:spcAft>
                <a:spcPts val="600"/>
              </a:spcAft>
            </a:pPr>
            <a:r>
              <a:rPr lang="en-US" altLang="en-US" sz="2000"/>
              <a:t>Generally, NFA examines IBs, CPOs and CTAs every 4-5 years</a:t>
            </a:r>
          </a:p>
          <a:p>
            <a:pPr eaLnBrk="1" hangingPunct="1">
              <a:spcBef>
                <a:spcPts val="600"/>
              </a:spcBef>
              <a:spcAft>
                <a:spcPts val="600"/>
              </a:spcAft>
            </a:pPr>
            <a:r>
              <a:rPr lang="en-US" altLang="en-US" sz="2000"/>
              <a:t>More frequent exams if risk factors deem </a:t>
            </a:r>
            <a:r>
              <a:rPr lang="en-US" altLang="en-US" sz="2000" smtClean="0"/>
              <a:t>necessary</a:t>
            </a:r>
            <a:endParaRPr lang="en-US" altLang="en-US" sz="20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29</a:t>
            </a:fld>
            <a:endParaRPr lang="en-US"/>
          </a:p>
        </p:txBody>
      </p:sp>
    </p:spTree>
    <p:extLst>
      <p:ext uri="{BB962C8B-B14F-4D97-AF65-F5344CB8AC3E}">
        <p14:creationId xmlns:p14="http://schemas.microsoft.com/office/powerpoint/2010/main" val="17651034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30563"/>
            <a:ext cx="8229600" cy="655637"/>
          </a:xfrm>
        </p:spPr>
        <p:txBody>
          <a:bodyPr/>
          <a:lstStyle/>
          <a:p>
            <a:pPr eaLnBrk="1" hangingPunct="1"/>
            <a:r>
              <a:rPr lang="en-US" altLang="en-US" b="1" smtClean="0">
                <a:latin typeface="Arial"/>
                <a:cs typeface="Arial"/>
              </a:rPr>
              <a:t>SEC Priorities and Trends</a:t>
            </a:r>
          </a:p>
        </p:txBody>
      </p:sp>
      <p:sp>
        <p:nvSpPr>
          <p:cNvPr id="3" name="TextBox 2"/>
          <p:cNvSpPr txBox="1"/>
          <p:nvPr/>
        </p:nvSpPr>
        <p:spPr>
          <a:xfrm>
            <a:off x="8839200" y="6488668"/>
            <a:ext cx="457200" cy="369332"/>
          </a:xfrm>
          <a:prstGeom prst="rect">
            <a:avLst/>
          </a:prstGeom>
          <a:noFill/>
        </p:spPr>
        <p:txBody>
          <a:bodyPr wrap="square" rtlCol="0">
            <a:spAutoFit/>
          </a:bodyPr>
          <a:lstStyle/>
          <a:p>
            <a:fld id="{64A091A7-A8BB-4A00-99E3-FD4672707EA0}" type="slidenum">
              <a:rPr lang="en-US" smtClean="0"/>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55638"/>
          </a:xfrm>
        </p:spPr>
        <p:txBody>
          <a:bodyPr/>
          <a:lstStyle/>
          <a:p>
            <a:pPr algn="ctr"/>
            <a:r>
              <a:rPr lang="en-US" smtClean="0"/>
              <a:t>AREAS OF FOCUS</a:t>
            </a:r>
            <a:endParaRPr lang="en-US"/>
          </a:p>
        </p:txBody>
      </p:sp>
      <p:sp>
        <p:nvSpPr>
          <p:cNvPr id="3" name="Content Placeholder 2"/>
          <p:cNvSpPr>
            <a:spLocks noGrp="1"/>
          </p:cNvSpPr>
          <p:nvPr>
            <p:ph idx="1"/>
          </p:nvPr>
        </p:nvSpPr>
        <p:spPr>
          <a:xfrm>
            <a:off x="457200" y="1447800"/>
            <a:ext cx="8229600" cy="4297363"/>
          </a:xfrm>
        </p:spPr>
        <p:txBody>
          <a:bodyPr/>
          <a:lstStyle/>
          <a:p>
            <a:r>
              <a:rPr lang="en-US" altLang="en-US" sz="1400"/>
              <a:t>Governance – Committees, responsibilities, frequency of meetings, procedures, reporting and escalation of issues</a:t>
            </a:r>
          </a:p>
          <a:p>
            <a:r>
              <a:rPr lang="en-US" altLang="en-US" sz="1400"/>
              <a:t>Administrators and Custodians – due diligence, ongoing supervision/validation and conflicts of interest</a:t>
            </a:r>
          </a:p>
          <a:p>
            <a:r>
              <a:rPr lang="en-US" altLang="en-US" sz="1400"/>
              <a:t>Counterparty Risk and Concentration Risk – how is it assessed and managed</a:t>
            </a:r>
          </a:p>
          <a:p>
            <a:pPr marL="342900" lvl="1" indent="-342900">
              <a:buClrTx/>
            </a:pPr>
            <a:r>
              <a:rPr lang="en-US" altLang="en-US" sz="1400"/>
              <a:t>Liquidity Policies – portfolio </a:t>
            </a:r>
            <a:r>
              <a:rPr lang="en-IE" altLang="en-US" sz="1400"/>
              <a:t>repositioning, stress testing and sources of liquidity.  Extra challenges with illiquid investments – how are they managed to meet redemption requests and pay fees/expenses</a:t>
            </a:r>
          </a:p>
          <a:p>
            <a:pPr marL="342900" lvl="1" indent="-342900">
              <a:buClrTx/>
            </a:pPr>
            <a:r>
              <a:rPr lang="en-IE" altLang="en-US" sz="1400"/>
              <a:t>Disclosure and Performance Reporting</a:t>
            </a:r>
          </a:p>
          <a:p>
            <a:pPr marL="342900" lvl="1" indent="-342900">
              <a:buClrTx/>
            </a:pPr>
            <a:r>
              <a:rPr lang="en-IE" altLang="en-US" sz="1400"/>
              <a:t>Handling of Pool Funds</a:t>
            </a:r>
          </a:p>
          <a:p>
            <a:pPr marL="342900" lvl="1" indent="-342900">
              <a:buClrTx/>
            </a:pPr>
            <a:r>
              <a:rPr lang="en-IE" altLang="en-US" sz="1400"/>
              <a:t>Financial Reporting and Valuation of Assets</a:t>
            </a:r>
          </a:p>
          <a:p>
            <a:pPr marL="342900" lvl="1" indent="-342900">
              <a:buClrTx/>
            </a:pPr>
            <a:r>
              <a:rPr lang="en-IE" altLang="en-US" sz="1400"/>
              <a:t>Internal Controls – policies and procedures, separation of duties, access, backgrounds of key personnel</a:t>
            </a:r>
          </a:p>
          <a:p>
            <a:pPr marL="342900" lvl="1" indent="-342900">
              <a:buClrTx/>
            </a:pPr>
            <a:r>
              <a:rPr lang="en-IE" altLang="en-US" sz="1400"/>
              <a:t>Due Diligence and Risk Management – governance, administrators and custodians, counterparty risk, concentration risk, liquidity policies </a:t>
            </a:r>
          </a:p>
          <a:p>
            <a:pPr marL="342900" lvl="1" indent="-342900">
              <a:buClrTx/>
            </a:pPr>
            <a:r>
              <a:rPr lang="en-IE" altLang="en-US" sz="1400"/>
              <a:t>Promotional Materials and Sales Practices – procedures, review and approval; balanced presentation</a:t>
            </a:r>
          </a:p>
          <a:p>
            <a:pPr marL="342900" lvl="1" indent="-342900">
              <a:buClrTx/>
            </a:pPr>
            <a:r>
              <a:rPr lang="en-IE" altLang="en-US" sz="1400"/>
              <a:t>Registration, Common Deficiencies – unlisted principals and branch offices; unregistered APs; APs not terminated; failing to update registration </a:t>
            </a:r>
            <a:r>
              <a:rPr lang="en-IE" altLang="en-US" sz="1400" smtClean="0"/>
              <a:t>records</a:t>
            </a:r>
            <a:endParaRPr lang="en-IE" altLang="en-US" sz="1400"/>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30</a:t>
            </a:fld>
            <a:endParaRPr lang="en-US"/>
          </a:p>
        </p:txBody>
      </p:sp>
    </p:spTree>
    <p:extLst>
      <p:ext uri="{BB962C8B-B14F-4D97-AF65-F5344CB8AC3E}">
        <p14:creationId xmlns:p14="http://schemas.microsoft.com/office/powerpoint/2010/main" val="11198089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55638"/>
          </a:xfrm>
        </p:spPr>
        <p:txBody>
          <a:bodyPr/>
          <a:lstStyle/>
          <a:p>
            <a:pPr algn="ctr"/>
            <a:r>
              <a:rPr lang="en-US" sz="2400">
                <a:latin typeface="+mj-lt"/>
              </a:rPr>
              <a:t>Disclosure documents and</a:t>
            </a:r>
            <a:br>
              <a:rPr lang="en-US" sz="2400">
                <a:latin typeface="+mj-lt"/>
              </a:rPr>
            </a:br>
            <a:r>
              <a:rPr lang="en-US" sz="2400">
                <a:latin typeface="+mj-lt"/>
              </a:rPr>
              <a:t>performance reporting deficiencieS</a:t>
            </a:r>
          </a:p>
        </p:txBody>
      </p:sp>
      <p:sp>
        <p:nvSpPr>
          <p:cNvPr id="3" name="Content Placeholder 2"/>
          <p:cNvSpPr>
            <a:spLocks noGrp="1"/>
          </p:cNvSpPr>
          <p:nvPr>
            <p:ph idx="1"/>
          </p:nvPr>
        </p:nvSpPr>
        <p:spPr/>
        <p:txBody>
          <a:bodyPr/>
          <a:lstStyle/>
          <a:p>
            <a:pPr lvl="0">
              <a:spcBef>
                <a:spcPts val="600"/>
              </a:spcBef>
              <a:spcAft>
                <a:spcPts val="600"/>
              </a:spcAft>
              <a:buSzTx/>
              <a:buFont typeface="Wingdings" charset="0"/>
              <a:buChar char="§"/>
            </a:pPr>
            <a:r>
              <a:rPr lang="en-US" altLang="en-US" sz="2400" kern="0">
                <a:latin typeface="Arial"/>
                <a:cs typeface="Arial"/>
              </a:rPr>
              <a:t>Operations inconsistent with disclosure</a:t>
            </a:r>
          </a:p>
          <a:p>
            <a:pPr lvl="1">
              <a:spcBef>
                <a:spcPts val="600"/>
              </a:spcBef>
              <a:spcAft>
                <a:spcPts val="600"/>
              </a:spcAft>
              <a:buClr>
                <a:srgbClr val="622567"/>
              </a:buClr>
              <a:buSzTx/>
              <a:buFont typeface="Wingdings" charset="0"/>
              <a:buChar char="§"/>
            </a:pPr>
            <a:r>
              <a:rPr lang="en-US" altLang="en-US" sz="1600" kern="0">
                <a:latin typeface="Arial"/>
                <a:cs typeface="Arial"/>
              </a:rPr>
              <a:t>Fees and expenses</a:t>
            </a:r>
          </a:p>
          <a:p>
            <a:pPr lvl="1">
              <a:spcBef>
                <a:spcPts val="600"/>
              </a:spcBef>
              <a:spcAft>
                <a:spcPts val="600"/>
              </a:spcAft>
              <a:buClr>
                <a:srgbClr val="622567"/>
              </a:buClr>
              <a:buSzTx/>
              <a:buFont typeface="Wingdings" charset="0"/>
              <a:buChar char="§"/>
            </a:pPr>
            <a:r>
              <a:rPr lang="en-US" altLang="en-US" sz="1600" kern="0">
                <a:latin typeface="Arial"/>
                <a:cs typeface="Arial"/>
              </a:rPr>
              <a:t>Redemptions</a:t>
            </a:r>
          </a:p>
          <a:p>
            <a:pPr lvl="1">
              <a:spcBef>
                <a:spcPts val="600"/>
              </a:spcBef>
              <a:spcAft>
                <a:spcPts val="600"/>
              </a:spcAft>
              <a:buClr>
                <a:srgbClr val="622567"/>
              </a:buClr>
              <a:buSzTx/>
              <a:buFont typeface="Wingdings" charset="0"/>
              <a:buChar char="§"/>
            </a:pPr>
            <a:r>
              <a:rPr lang="en-US" altLang="en-US" sz="1600" kern="0">
                <a:latin typeface="Arial"/>
                <a:cs typeface="Arial"/>
              </a:rPr>
              <a:t>Trading strategy</a:t>
            </a:r>
          </a:p>
          <a:p>
            <a:pPr lvl="1">
              <a:spcBef>
                <a:spcPts val="600"/>
              </a:spcBef>
              <a:spcAft>
                <a:spcPts val="600"/>
              </a:spcAft>
              <a:buClr>
                <a:srgbClr val="622567"/>
              </a:buClr>
              <a:buSzTx/>
              <a:buFont typeface="Wingdings" charset="0"/>
              <a:buChar char="§"/>
            </a:pPr>
            <a:r>
              <a:rPr lang="en-US" altLang="en-US" sz="1600" kern="0">
                <a:latin typeface="Arial"/>
                <a:cs typeface="Arial"/>
              </a:rPr>
              <a:t>Conflicts of interest</a:t>
            </a:r>
          </a:p>
          <a:p>
            <a:pPr lvl="1">
              <a:spcBef>
                <a:spcPts val="600"/>
              </a:spcBef>
              <a:spcAft>
                <a:spcPts val="600"/>
              </a:spcAft>
              <a:buClr>
                <a:srgbClr val="622567"/>
              </a:buClr>
              <a:buSzTx/>
              <a:buFont typeface="Wingdings" charset="0"/>
              <a:buChar char="§"/>
            </a:pPr>
            <a:r>
              <a:rPr lang="en-US" altLang="en-US" sz="1600" kern="0">
                <a:latin typeface="Arial"/>
                <a:cs typeface="Arial"/>
              </a:rPr>
              <a:t>Banks, carrying brokers, custodians</a:t>
            </a:r>
          </a:p>
          <a:p>
            <a:pPr lvl="1">
              <a:spcBef>
                <a:spcPts val="600"/>
              </a:spcBef>
              <a:spcAft>
                <a:spcPts val="600"/>
              </a:spcAft>
              <a:buClr>
                <a:srgbClr val="622567"/>
              </a:buClr>
              <a:buSzTx/>
              <a:buFont typeface="Wingdings" charset="0"/>
              <a:buChar char="§"/>
            </a:pPr>
            <a:r>
              <a:rPr lang="en-US" altLang="en-US" sz="1600" kern="0">
                <a:latin typeface="Arial"/>
                <a:cs typeface="Arial"/>
              </a:rPr>
              <a:t>General Partner and/or CTA ownership interest</a:t>
            </a:r>
          </a:p>
          <a:p>
            <a:pPr lvl="0">
              <a:spcBef>
                <a:spcPts val="600"/>
              </a:spcBef>
              <a:spcAft>
                <a:spcPts val="600"/>
              </a:spcAft>
              <a:buSzTx/>
              <a:buFont typeface="Wingdings" charset="0"/>
              <a:buChar char="§"/>
            </a:pPr>
            <a:r>
              <a:rPr lang="en-US" altLang="en-US" sz="2400" kern="0">
                <a:latin typeface="Arial"/>
                <a:cs typeface="Arial"/>
              </a:rPr>
              <a:t>Performance Recordkeeping </a:t>
            </a:r>
          </a:p>
          <a:p>
            <a:pPr lvl="1">
              <a:spcBef>
                <a:spcPts val="600"/>
              </a:spcBef>
              <a:spcAft>
                <a:spcPts val="600"/>
              </a:spcAft>
              <a:buClr>
                <a:srgbClr val="622567"/>
              </a:buClr>
              <a:buSzTx/>
              <a:buFont typeface="Wingdings" charset="0"/>
              <a:buChar char="§"/>
            </a:pPr>
            <a:r>
              <a:rPr lang="en-US" altLang="en-US" sz="1600" kern="0">
                <a:latin typeface="Arial"/>
                <a:cs typeface="Arial"/>
              </a:rPr>
              <a:t>Supporting worksheets</a:t>
            </a:r>
          </a:p>
          <a:p>
            <a:pPr lvl="1">
              <a:spcBef>
                <a:spcPts val="600"/>
              </a:spcBef>
              <a:spcAft>
                <a:spcPts val="600"/>
              </a:spcAft>
              <a:buClr>
                <a:srgbClr val="622567"/>
              </a:buClr>
              <a:buSzTx/>
              <a:buFont typeface="Wingdings" charset="0"/>
              <a:buChar char="§"/>
            </a:pPr>
            <a:r>
              <a:rPr lang="en-US" altLang="en-US" sz="1600" kern="0">
                <a:latin typeface="Arial"/>
                <a:cs typeface="Arial"/>
              </a:rPr>
              <a:t>Notional funding documentation </a:t>
            </a:r>
          </a:p>
          <a:p>
            <a:pPr lvl="0"/>
            <a:endParaRPr lang="en-US"/>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31</a:t>
            </a:fld>
            <a:endParaRPr lang="en-US"/>
          </a:p>
        </p:txBody>
      </p:sp>
    </p:spTree>
    <p:extLst>
      <p:ext uri="{BB962C8B-B14F-4D97-AF65-F5344CB8AC3E}">
        <p14:creationId xmlns:p14="http://schemas.microsoft.com/office/powerpoint/2010/main" val="4018808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55638"/>
          </a:xfrm>
        </p:spPr>
        <p:txBody>
          <a:bodyPr/>
          <a:lstStyle/>
          <a:p>
            <a:pPr algn="ctr"/>
            <a:r>
              <a:rPr lang="en-US" altLang="en-US">
                <a:latin typeface="+mj-lt"/>
              </a:rPr>
              <a:t>BYLAW  1101 DEFICIENCIES:</a:t>
            </a:r>
            <a:br>
              <a:rPr lang="en-US" altLang="en-US">
                <a:latin typeface="+mj-lt"/>
              </a:rPr>
            </a:br>
            <a:r>
              <a:rPr lang="en-US" altLang="en-US">
                <a:latin typeface="+mj-lt"/>
              </a:rPr>
              <a:t>DUE DILIGENCE AND WHERE TO LOOK</a:t>
            </a:r>
            <a:endParaRPr lang="en-US">
              <a:latin typeface="+mj-lt"/>
            </a:endParaRPr>
          </a:p>
        </p:txBody>
      </p:sp>
      <p:sp>
        <p:nvSpPr>
          <p:cNvPr id="3" name="Content Placeholder 2"/>
          <p:cNvSpPr>
            <a:spLocks noGrp="1"/>
          </p:cNvSpPr>
          <p:nvPr>
            <p:ph idx="1"/>
          </p:nvPr>
        </p:nvSpPr>
        <p:spPr>
          <a:xfrm>
            <a:off x="457200" y="1676400"/>
            <a:ext cx="8229600" cy="4297363"/>
          </a:xfrm>
        </p:spPr>
        <p:txBody>
          <a:bodyPr/>
          <a:lstStyle/>
          <a:p>
            <a:pPr lvl="0">
              <a:spcBef>
                <a:spcPts val="600"/>
              </a:spcBef>
              <a:spcAft>
                <a:spcPts val="600"/>
              </a:spcAft>
              <a:buSzTx/>
              <a:buFont typeface="Wingdings" charset="0"/>
              <a:buChar char="§"/>
            </a:pPr>
            <a:r>
              <a:rPr lang="en-US" altLang="en-US" sz="1800" kern="0">
                <a:latin typeface="Arial"/>
                <a:cs typeface="Arial"/>
              </a:rPr>
              <a:t>Due Diligence</a:t>
            </a:r>
          </a:p>
          <a:p>
            <a:pPr lvl="1">
              <a:spcBef>
                <a:spcPts val="600"/>
              </a:spcBef>
              <a:spcAft>
                <a:spcPts val="600"/>
              </a:spcAft>
              <a:buClr>
                <a:srgbClr val="622567"/>
              </a:buClr>
              <a:buSzTx/>
              <a:buFont typeface="Wingdings" charset="0"/>
              <a:buChar char="§"/>
            </a:pPr>
            <a:r>
              <a:rPr lang="en-US" altLang="en-US" sz="1400" kern="0">
                <a:latin typeface="Arial"/>
                <a:cs typeface="Arial"/>
              </a:rPr>
              <a:t>Does the account appear to require registration?</a:t>
            </a:r>
          </a:p>
          <a:p>
            <a:pPr lvl="1">
              <a:spcBef>
                <a:spcPts val="600"/>
              </a:spcBef>
              <a:spcAft>
                <a:spcPts val="600"/>
              </a:spcAft>
              <a:buClr>
                <a:srgbClr val="622567"/>
              </a:buClr>
              <a:buSzTx/>
              <a:buFont typeface="Wingdings" charset="0"/>
              <a:buChar char="§"/>
            </a:pPr>
            <a:r>
              <a:rPr lang="en-US" altLang="en-US" sz="1400" kern="0">
                <a:latin typeface="Arial"/>
                <a:cs typeface="Arial"/>
              </a:rPr>
              <a:t>If not, why not (exemption, offshore)?</a:t>
            </a:r>
          </a:p>
          <a:p>
            <a:pPr lvl="1">
              <a:spcBef>
                <a:spcPts val="600"/>
              </a:spcBef>
              <a:spcAft>
                <a:spcPts val="600"/>
              </a:spcAft>
              <a:buClr>
                <a:srgbClr val="622567"/>
              </a:buClr>
              <a:buSzTx/>
              <a:buFont typeface="Wingdings" charset="0"/>
              <a:buChar char="§"/>
            </a:pPr>
            <a:r>
              <a:rPr lang="en-US" altLang="en-US" sz="1400" kern="0">
                <a:latin typeface="Arial"/>
                <a:cs typeface="Arial"/>
              </a:rPr>
              <a:t>If yes, why and is it registered?</a:t>
            </a:r>
          </a:p>
          <a:p>
            <a:pPr lvl="1">
              <a:spcBef>
                <a:spcPts val="600"/>
              </a:spcBef>
              <a:spcAft>
                <a:spcPts val="600"/>
              </a:spcAft>
              <a:buClr>
                <a:srgbClr val="622567"/>
              </a:buClr>
              <a:buSzTx/>
              <a:buFont typeface="Wingdings" charset="0"/>
              <a:buChar char="§"/>
            </a:pPr>
            <a:r>
              <a:rPr lang="en-US" altLang="en-US" sz="1400" kern="0">
                <a:latin typeface="Arial"/>
                <a:cs typeface="Arial"/>
              </a:rPr>
              <a:t>Is the pool operator an NFA member?</a:t>
            </a:r>
          </a:p>
          <a:p>
            <a:pPr lvl="1">
              <a:spcBef>
                <a:spcPts val="600"/>
              </a:spcBef>
              <a:spcAft>
                <a:spcPts val="600"/>
              </a:spcAft>
              <a:buClr>
                <a:srgbClr val="622567"/>
              </a:buClr>
              <a:buSzTx/>
              <a:buFont typeface="Wingdings" charset="0"/>
              <a:buChar char="§"/>
            </a:pPr>
            <a:r>
              <a:rPr lang="en-US" altLang="en-US" sz="1400" kern="0">
                <a:latin typeface="Arial"/>
                <a:cs typeface="Arial"/>
              </a:rPr>
              <a:t>Annually, review exempt entities (exemption affirmation for CTFC Regulations 4.5, 4.13(a)(3) and 4.14(a)(8))</a:t>
            </a:r>
          </a:p>
          <a:p>
            <a:pPr lvl="0">
              <a:spcBef>
                <a:spcPts val="600"/>
              </a:spcBef>
              <a:spcAft>
                <a:spcPts val="600"/>
              </a:spcAft>
              <a:buSzTx/>
              <a:buFont typeface="Wingdings" charset="0"/>
              <a:buChar char="§"/>
            </a:pPr>
            <a:r>
              <a:rPr lang="en-US" altLang="en-US" sz="1800" kern="0">
                <a:latin typeface="Arial"/>
                <a:cs typeface="Arial"/>
              </a:rPr>
              <a:t>Where to Look</a:t>
            </a:r>
          </a:p>
          <a:p>
            <a:pPr lvl="1">
              <a:spcBef>
                <a:spcPts val="600"/>
              </a:spcBef>
              <a:spcAft>
                <a:spcPts val="600"/>
              </a:spcAft>
              <a:buClr>
                <a:srgbClr val="622567"/>
              </a:buClr>
              <a:buSzTx/>
              <a:buFont typeface="Wingdings" charset="0"/>
              <a:buChar char="§"/>
            </a:pPr>
            <a:r>
              <a:rPr lang="en-US" altLang="en-US" sz="1400" kern="0">
                <a:latin typeface="Arial"/>
                <a:cs typeface="Arial"/>
              </a:rPr>
              <a:t>BASIC-Registration Status</a:t>
            </a:r>
          </a:p>
          <a:p>
            <a:pPr lvl="1">
              <a:spcBef>
                <a:spcPts val="600"/>
              </a:spcBef>
              <a:spcAft>
                <a:spcPts val="600"/>
              </a:spcAft>
              <a:buClr>
                <a:srgbClr val="622567"/>
              </a:buClr>
              <a:buSzTx/>
              <a:buFont typeface="Wingdings" charset="0"/>
              <a:buChar char="§"/>
            </a:pPr>
            <a:r>
              <a:rPr lang="en-US" altLang="en-US" sz="1400" kern="0">
                <a:latin typeface="Arial"/>
                <a:cs typeface="Arial"/>
              </a:rPr>
              <a:t>Part 4 Exemption Look-Up in ORS and BASIC</a:t>
            </a:r>
          </a:p>
          <a:p>
            <a:pPr lvl="1">
              <a:spcBef>
                <a:spcPts val="600"/>
              </a:spcBef>
              <a:spcAft>
                <a:spcPts val="600"/>
              </a:spcAft>
              <a:buClr>
                <a:srgbClr val="622567"/>
              </a:buClr>
              <a:buSzTx/>
              <a:buFont typeface="Wingdings" charset="0"/>
              <a:buChar char="§"/>
            </a:pPr>
            <a:r>
              <a:rPr lang="en-US" altLang="en-US" sz="1400" kern="0">
                <a:latin typeface="Arial"/>
                <a:cs typeface="Arial"/>
              </a:rPr>
              <a:t>Ask client for copy of exemption</a:t>
            </a:r>
          </a:p>
          <a:p>
            <a:pPr lvl="1">
              <a:spcBef>
                <a:spcPts val="600"/>
              </a:spcBef>
              <a:spcAft>
                <a:spcPts val="600"/>
              </a:spcAft>
              <a:buClr>
                <a:srgbClr val="622567"/>
              </a:buClr>
              <a:buSzTx/>
              <a:buFont typeface="Wingdings" charset="0"/>
              <a:buChar char="§"/>
            </a:pPr>
            <a:r>
              <a:rPr lang="en-US" altLang="en-US" sz="1400" kern="0">
                <a:latin typeface="Arial"/>
                <a:cs typeface="Arial"/>
              </a:rPr>
              <a:t>In all cases, document </a:t>
            </a:r>
            <a:r>
              <a:rPr lang="en-US" altLang="en-US" sz="1400" kern="0" smtClean="0">
                <a:latin typeface="Arial"/>
                <a:cs typeface="Arial"/>
              </a:rPr>
              <a:t>findings</a:t>
            </a:r>
            <a:endParaRPr lang="en-US" altLang="en-US" sz="1400" kern="0">
              <a:latin typeface="Arial"/>
              <a:cs typeface="Arial"/>
            </a:endParaRPr>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32</a:t>
            </a:fld>
            <a:endParaRPr lang="en-US"/>
          </a:p>
        </p:txBody>
      </p:sp>
    </p:spTree>
    <p:extLst>
      <p:ext uri="{BB962C8B-B14F-4D97-AF65-F5344CB8AC3E}">
        <p14:creationId xmlns:p14="http://schemas.microsoft.com/office/powerpoint/2010/main" val="28097052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pPr algn="ctr"/>
            <a:r>
              <a:rPr lang="en-US" smtClean="0"/>
              <a:t>Other Deficiencies</a:t>
            </a:r>
            <a:endParaRPr lang="en-US"/>
          </a:p>
        </p:txBody>
      </p:sp>
      <p:sp>
        <p:nvSpPr>
          <p:cNvPr id="3" name="Content Placeholder 2"/>
          <p:cNvSpPr>
            <a:spLocks noGrp="1"/>
          </p:cNvSpPr>
          <p:nvPr>
            <p:ph idx="1"/>
          </p:nvPr>
        </p:nvSpPr>
        <p:spPr>
          <a:xfrm>
            <a:off x="457200" y="1447800"/>
            <a:ext cx="8229600" cy="4297363"/>
          </a:xfrm>
        </p:spPr>
        <p:txBody>
          <a:bodyPr/>
          <a:lstStyle/>
          <a:p>
            <a:pPr lvl="0">
              <a:spcBef>
                <a:spcPts val="600"/>
              </a:spcBef>
              <a:spcAft>
                <a:spcPts val="600"/>
              </a:spcAft>
              <a:buSzTx/>
              <a:buFont typeface="Wingdings" charset="0"/>
              <a:buChar char="§"/>
            </a:pPr>
            <a:r>
              <a:rPr lang="en-US" altLang="en-US" sz="2000" kern="0">
                <a:latin typeface="Arial"/>
                <a:cs typeface="Arial"/>
              </a:rPr>
              <a:t>Incomplete Account Statements</a:t>
            </a:r>
          </a:p>
          <a:p>
            <a:pPr lvl="1">
              <a:spcBef>
                <a:spcPts val="600"/>
              </a:spcBef>
              <a:spcAft>
                <a:spcPts val="600"/>
              </a:spcAft>
              <a:buClr>
                <a:srgbClr val="622567"/>
              </a:buClr>
              <a:buSzTx/>
              <a:buFont typeface="Wingdings" charset="0"/>
              <a:buChar char="§"/>
            </a:pPr>
            <a:r>
              <a:rPr lang="en-US" altLang="en-US" sz="2000" kern="0">
                <a:latin typeface="Arial"/>
                <a:cs typeface="Arial"/>
              </a:rPr>
              <a:t>Information only included for the individual pool participant</a:t>
            </a:r>
          </a:p>
          <a:p>
            <a:pPr lvl="1">
              <a:spcBef>
                <a:spcPts val="600"/>
              </a:spcBef>
              <a:spcAft>
                <a:spcPts val="600"/>
              </a:spcAft>
              <a:buClr>
                <a:srgbClr val="622567"/>
              </a:buClr>
              <a:buSzTx/>
              <a:buFont typeface="Wingdings" charset="0"/>
              <a:buChar char="§"/>
            </a:pPr>
            <a:r>
              <a:rPr lang="en-US" altLang="en-US" sz="2000" kern="0">
                <a:latin typeface="Arial"/>
                <a:cs typeface="Arial"/>
              </a:rPr>
              <a:t>Statements must include information for the pool as a whole</a:t>
            </a:r>
          </a:p>
          <a:p>
            <a:pPr lvl="0">
              <a:spcBef>
                <a:spcPts val="600"/>
              </a:spcBef>
              <a:spcAft>
                <a:spcPts val="600"/>
              </a:spcAft>
              <a:buSzTx/>
              <a:buFont typeface="Wingdings" charset="0"/>
              <a:buChar char="§"/>
            </a:pPr>
            <a:r>
              <a:rPr lang="en-US" altLang="en-US" sz="2000" kern="0">
                <a:latin typeface="Arial"/>
                <a:cs typeface="Arial"/>
              </a:rPr>
              <a:t>Pool Expenses</a:t>
            </a:r>
          </a:p>
          <a:p>
            <a:pPr lvl="1">
              <a:spcBef>
                <a:spcPts val="600"/>
              </a:spcBef>
              <a:spcAft>
                <a:spcPts val="600"/>
              </a:spcAft>
              <a:buClr>
                <a:srgbClr val="622567"/>
              </a:buClr>
              <a:buSzTx/>
              <a:buFont typeface="Wingdings" charset="0"/>
              <a:buChar char="§"/>
            </a:pPr>
            <a:r>
              <a:rPr lang="en-US" altLang="en-US" sz="2000" kern="0">
                <a:latin typeface="Arial"/>
                <a:cs typeface="Arial"/>
              </a:rPr>
              <a:t>What do certain payments represent?</a:t>
            </a:r>
          </a:p>
          <a:p>
            <a:pPr lvl="1">
              <a:spcBef>
                <a:spcPts val="600"/>
              </a:spcBef>
              <a:spcAft>
                <a:spcPts val="600"/>
              </a:spcAft>
              <a:buClr>
                <a:srgbClr val="622567"/>
              </a:buClr>
              <a:buSzTx/>
              <a:buFont typeface="Wingdings" charset="0"/>
              <a:buChar char="§"/>
            </a:pPr>
            <a:r>
              <a:rPr lang="en-US" altLang="en-US" sz="2000" kern="0">
                <a:latin typeface="Arial"/>
                <a:cs typeface="Arial"/>
              </a:rPr>
              <a:t>How was this information disclosed to pool participants?</a:t>
            </a:r>
          </a:p>
          <a:p>
            <a:pPr lvl="0">
              <a:spcBef>
                <a:spcPts val="600"/>
              </a:spcBef>
              <a:spcAft>
                <a:spcPts val="600"/>
              </a:spcAft>
              <a:buSzTx/>
              <a:buFont typeface="Wingdings" charset="0"/>
              <a:buChar char="§"/>
            </a:pPr>
            <a:r>
              <a:rPr lang="en-US" altLang="en-US" sz="2000" kern="0" smtClean="0">
                <a:latin typeface="Arial"/>
                <a:cs typeface="Arial"/>
              </a:rPr>
              <a:t>Liquidation Statements – need at least one audit</a:t>
            </a:r>
          </a:p>
          <a:p>
            <a:pPr lvl="0">
              <a:spcBef>
                <a:spcPts val="600"/>
              </a:spcBef>
              <a:spcAft>
                <a:spcPts val="600"/>
              </a:spcAft>
              <a:buSzTx/>
              <a:buFont typeface="Wingdings" charset="0"/>
              <a:buChar char="§"/>
            </a:pPr>
            <a:r>
              <a:rPr lang="en-US" altLang="en-US" sz="2000" kern="0" smtClean="0">
                <a:latin typeface="Arial"/>
                <a:cs typeface="Arial"/>
              </a:rPr>
              <a:t>Affirmations</a:t>
            </a:r>
            <a:endParaRPr lang="en-US" altLang="en-US" sz="2000" kern="0">
              <a:latin typeface="Arial"/>
              <a:cs typeface="Arial"/>
            </a:endParaRPr>
          </a:p>
          <a:p>
            <a:pPr lvl="0">
              <a:spcBef>
                <a:spcPts val="600"/>
              </a:spcBef>
              <a:spcAft>
                <a:spcPts val="600"/>
              </a:spcAft>
              <a:buSzTx/>
              <a:buFont typeface="Wingdings" charset="0"/>
              <a:buChar char="§"/>
            </a:pPr>
            <a:r>
              <a:rPr lang="en-US" altLang="en-US" sz="2000" kern="0">
                <a:latin typeface="Arial"/>
                <a:cs typeface="Arial"/>
              </a:rPr>
              <a:t>Bunched Orders</a:t>
            </a:r>
          </a:p>
          <a:p>
            <a:pPr lvl="0">
              <a:spcBef>
                <a:spcPts val="600"/>
              </a:spcBef>
              <a:spcAft>
                <a:spcPts val="600"/>
              </a:spcAft>
              <a:buSzTx/>
              <a:buFont typeface="Wingdings" charset="0"/>
              <a:buChar char="§"/>
            </a:pPr>
            <a:r>
              <a:rPr lang="en-US" altLang="en-US" sz="2000" kern="0">
                <a:latin typeface="Arial"/>
                <a:cs typeface="Arial"/>
              </a:rPr>
              <a:t>NFA Compliance Rule 2-45: loans to CPO or </a:t>
            </a:r>
            <a:r>
              <a:rPr lang="en-US" altLang="en-US" sz="2000" kern="0" smtClean="0">
                <a:latin typeface="Arial"/>
                <a:cs typeface="Arial"/>
              </a:rPr>
              <a:t>affiliates</a:t>
            </a:r>
            <a:endParaRPr lang="en-US" altLang="en-US" sz="2000" kern="0">
              <a:latin typeface="Arial"/>
              <a:cs typeface="Arial"/>
            </a:endParaRPr>
          </a:p>
        </p:txBody>
      </p:sp>
      <p:sp>
        <p:nvSpPr>
          <p:cNvPr id="4" name="TextBox 3"/>
          <p:cNvSpPr txBox="1"/>
          <p:nvPr/>
        </p:nvSpPr>
        <p:spPr>
          <a:xfrm>
            <a:off x="8534400" y="6107668"/>
            <a:ext cx="457200" cy="369332"/>
          </a:xfrm>
          <a:prstGeom prst="rect">
            <a:avLst/>
          </a:prstGeom>
          <a:noFill/>
        </p:spPr>
        <p:txBody>
          <a:bodyPr wrap="square" rtlCol="0">
            <a:spAutoFit/>
          </a:bodyPr>
          <a:lstStyle/>
          <a:p>
            <a:fld id="{64A091A7-A8BB-4A00-99E3-FD4672707EA0}" type="slidenum">
              <a:rPr lang="en-US" smtClean="0"/>
              <a:t>33</a:t>
            </a:fld>
            <a:endParaRPr lang="en-US"/>
          </a:p>
        </p:txBody>
      </p:sp>
    </p:spTree>
    <p:extLst>
      <p:ext uri="{BB962C8B-B14F-4D97-AF65-F5344CB8AC3E}">
        <p14:creationId xmlns:p14="http://schemas.microsoft.com/office/powerpoint/2010/main" val="34516774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30563"/>
            <a:ext cx="8229600" cy="655637"/>
          </a:xfrm>
        </p:spPr>
        <p:txBody>
          <a:bodyPr/>
          <a:lstStyle/>
          <a:p>
            <a:pPr eaLnBrk="1" hangingPunct="1"/>
            <a:r>
              <a:rPr lang="en-US" altLang="en-US" smtClean="0">
                <a:latin typeface="Arial"/>
                <a:cs typeface="Arial"/>
              </a:rPr>
              <a:t>CFTC, NFA, and Exchange Enforcement</a:t>
            </a:r>
          </a:p>
        </p:txBody>
      </p:sp>
      <p:sp>
        <p:nvSpPr>
          <p:cNvPr id="3" name="TextBox 2"/>
          <p:cNvSpPr txBox="1"/>
          <p:nvPr/>
        </p:nvSpPr>
        <p:spPr>
          <a:xfrm>
            <a:off x="8839200" y="6488668"/>
            <a:ext cx="457200" cy="369332"/>
          </a:xfrm>
          <a:prstGeom prst="rect">
            <a:avLst/>
          </a:prstGeom>
          <a:noFill/>
        </p:spPr>
        <p:txBody>
          <a:bodyPr wrap="square" rtlCol="0">
            <a:spAutoFit/>
          </a:bodyPr>
          <a:lstStyle/>
          <a:p>
            <a:fld id="{64A091A7-A8BB-4A00-99E3-FD4672707EA0}" type="slidenum">
              <a:rPr lang="en-US" smtClean="0"/>
              <a:t>34</a:t>
            </a:fld>
            <a:endParaRPr lang="en-US"/>
          </a:p>
        </p:txBody>
      </p:sp>
    </p:spTree>
    <p:extLst>
      <p:ext uri="{BB962C8B-B14F-4D97-AF65-F5344CB8AC3E}">
        <p14:creationId xmlns:p14="http://schemas.microsoft.com/office/powerpoint/2010/main" val="366550725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80"/>
          <p:cNvSpPr>
            <a:spLocks noGrp="1"/>
          </p:cNvSpPr>
          <p:nvPr>
            <p:ph type="title" idx="4294967295"/>
          </p:nvPr>
        </p:nvSpPr>
        <p:spPr>
          <a:xfrm>
            <a:off x="457200" y="692150"/>
            <a:ext cx="8229600" cy="655638"/>
          </a:xfrm>
          <a:noFill/>
        </p:spPr>
        <p:txBody>
          <a:bodyPr/>
          <a:lstStyle/>
          <a:p>
            <a:pPr algn="ctr"/>
            <a:r>
              <a:rPr lang="en-US" altLang="en-US" smtClean="0">
                <a:latin typeface="+mj-lt"/>
              </a:rPr>
              <a:t>THE EXCHANGES</a:t>
            </a:r>
            <a:r>
              <a:rPr lang="en-US" altLang="en-US" i="1" smtClean="0">
                <a:latin typeface="+mj-lt"/>
              </a:rPr>
              <a:t> </a:t>
            </a:r>
            <a:r>
              <a:rPr lang="en-US" altLang="en-US" smtClean="0">
                <a:latin typeface="+mj-lt"/>
              </a:rPr>
              <a:t>ARE THE REGULATOR</a:t>
            </a:r>
          </a:p>
        </p:txBody>
      </p:sp>
      <p:sp>
        <p:nvSpPr>
          <p:cNvPr id="17411" name="Rectangle 181"/>
          <p:cNvSpPr>
            <a:spLocks noGrp="1"/>
          </p:cNvSpPr>
          <p:nvPr>
            <p:ph idx="4294967295"/>
          </p:nvPr>
        </p:nvSpPr>
        <p:spPr>
          <a:xfrm>
            <a:off x="457200" y="1435100"/>
            <a:ext cx="8229600" cy="4297363"/>
          </a:xfrm>
        </p:spPr>
        <p:txBody>
          <a:bodyPr/>
          <a:lstStyle/>
          <a:p>
            <a:pPr marL="457200" indent="-457200">
              <a:spcBef>
                <a:spcPts val="600"/>
              </a:spcBef>
              <a:spcAft>
                <a:spcPts val="600"/>
              </a:spcAft>
            </a:pPr>
            <a:r>
              <a:rPr lang="en-US" altLang="en-US" sz="2400" smtClean="0">
                <a:solidFill>
                  <a:schemeClr val="accent3"/>
                </a:solidFill>
              </a:rPr>
              <a:t>The exchanges themselves are the front line regulators of listed futures and futures options</a:t>
            </a:r>
          </a:p>
          <a:p>
            <a:pPr marL="457200" indent="-457200">
              <a:spcBef>
                <a:spcPts val="600"/>
              </a:spcBef>
              <a:spcAft>
                <a:spcPts val="600"/>
              </a:spcAft>
            </a:pPr>
            <a:r>
              <a:rPr lang="en-US" altLang="en-US" sz="2400" smtClean="0">
                <a:solidFill>
                  <a:schemeClr val="accent3"/>
                </a:solidFill>
              </a:rPr>
              <a:t>The CFTC grants the exchanges their licenses to operate, and polices how they police traders</a:t>
            </a:r>
          </a:p>
          <a:p>
            <a:pPr marL="457200" indent="-457200">
              <a:spcBef>
                <a:spcPts val="600"/>
              </a:spcBef>
              <a:spcAft>
                <a:spcPts val="600"/>
              </a:spcAft>
            </a:pPr>
            <a:r>
              <a:rPr lang="en-US" altLang="en-US" sz="2400" smtClean="0">
                <a:solidFill>
                  <a:schemeClr val="accent3"/>
                </a:solidFill>
              </a:rPr>
              <a:t>CFTC Regulations require the exchanges to require market participants to consent to the exchanges’ jurisdiction as a condition of market access</a:t>
            </a:r>
          </a:p>
          <a:p>
            <a:pPr marL="457200" indent="-457200">
              <a:spcBef>
                <a:spcPts val="600"/>
              </a:spcBef>
              <a:spcAft>
                <a:spcPts val="600"/>
              </a:spcAft>
            </a:pPr>
            <a:r>
              <a:rPr lang="en-US" altLang="en-US" sz="2400" smtClean="0">
                <a:solidFill>
                  <a:schemeClr val="accent3"/>
                </a:solidFill>
              </a:rPr>
              <a:t>If you access the futures markets, you are subject to exchange discipline – membership </a:t>
            </a:r>
            <a:r>
              <a:rPr lang="en-US" altLang="en-US" sz="2400" i="1" smtClean="0">
                <a:solidFill>
                  <a:schemeClr val="accent3"/>
                </a:solidFill>
              </a:rPr>
              <a:t>not </a:t>
            </a:r>
            <a:r>
              <a:rPr lang="en-US" altLang="en-US" sz="2400" smtClean="0">
                <a:solidFill>
                  <a:schemeClr val="accent3"/>
                </a:solidFill>
              </a:rPr>
              <a:t>required</a:t>
            </a:r>
          </a:p>
          <a:p>
            <a:pPr marL="457200" indent="-457200">
              <a:spcBef>
                <a:spcPts val="600"/>
              </a:spcBef>
              <a:spcAft>
                <a:spcPts val="600"/>
              </a:spcAft>
            </a:pPr>
            <a:r>
              <a:rPr lang="en-US" altLang="en-US" sz="2400" smtClean="0">
                <a:solidFill>
                  <a:schemeClr val="accent3"/>
                </a:solidFill>
              </a:rPr>
              <a:t>The exchanges have their own form of legal system, made up of investigators, prosecutors, and courts</a:t>
            </a:r>
          </a:p>
        </p:txBody>
      </p:sp>
      <p:sp>
        <p:nvSpPr>
          <p:cNvPr id="17412" name="Rectangle 18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4D8D6921-5B9E-4503-AA8E-B4556E2A89E1}" type="slidenum">
              <a:rPr lang="en-US" altLang="en-US" sz="1200" b="1">
                <a:latin typeface="Calibri" charset="0"/>
              </a:rPr>
              <a:pPr algn="r">
                <a:spcBef>
                  <a:spcPct val="0"/>
                </a:spcBef>
                <a:buFontTx/>
                <a:buNone/>
              </a:pPr>
              <a:t>35</a:t>
            </a:fld>
            <a:endParaRPr lang="en-US" altLang="en-US" sz="1200" b="1">
              <a:latin typeface="Calibri" charset="0"/>
            </a:endParaRPr>
          </a:p>
        </p:txBody>
      </p:sp>
    </p:spTree>
    <p:extLst>
      <p:ext uri="{BB962C8B-B14F-4D97-AF65-F5344CB8AC3E}">
        <p14:creationId xmlns:p14="http://schemas.microsoft.com/office/powerpoint/2010/main" val="4024353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85"/>
          <p:cNvSpPr>
            <a:spLocks noGrp="1"/>
          </p:cNvSpPr>
          <p:nvPr>
            <p:ph type="title" idx="4294967295"/>
          </p:nvPr>
        </p:nvSpPr>
        <p:spPr>
          <a:xfrm>
            <a:off x="457200" y="692150"/>
            <a:ext cx="8229600" cy="655638"/>
          </a:xfrm>
          <a:noFill/>
        </p:spPr>
        <p:txBody>
          <a:bodyPr/>
          <a:lstStyle/>
          <a:p>
            <a:r>
              <a:rPr lang="en-US" altLang="en-US"/>
              <a:t>THE EXCHANGES</a:t>
            </a:r>
            <a:r>
              <a:rPr lang="en-US" altLang="en-US" i="1"/>
              <a:t> </a:t>
            </a:r>
            <a:r>
              <a:rPr lang="en-US" altLang="en-US"/>
              <a:t>ARE THE REGULATOR</a:t>
            </a:r>
            <a:endParaRPr lang="en-US" altLang="en-US" smtClean="0">
              <a:latin typeface="Arial Black" charset="0"/>
            </a:endParaRPr>
          </a:p>
        </p:txBody>
      </p:sp>
      <p:sp>
        <p:nvSpPr>
          <p:cNvPr id="18435" name="Rectangle 186"/>
          <p:cNvSpPr>
            <a:spLocks noGrp="1"/>
          </p:cNvSpPr>
          <p:nvPr>
            <p:ph idx="4294967295"/>
          </p:nvPr>
        </p:nvSpPr>
        <p:spPr>
          <a:xfrm>
            <a:off x="457200" y="1484313"/>
            <a:ext cx="8229600" cy="4297362"/>
          </a:xfrm>
        </p:spPr>
        <p:txBody>
          <a:bodyPr/>
          <a:lstStyle/>
          <a:p>
            <a:pPr marL="457200" indent="-457200">
              <a:spcBef>
                <a:spcPts val="600"/>
              </a:spcBef>
              <a:spcAft>
                <a:spcPts val="600"/>
              </a:spcAft>
            </a:pPr>
            <a:r>
              <a:rPr lang="en-US" altLang="en-US" sz="2400" smtClean="0">
                <a:solidFill>
                  <a:schemeClr val="accent3"/>
                </a:solidFill>
              </a:rPr>
              <a:t>It is a federal crime to lie to the exchange</a:t>
            </a:r>
          </a:p>
          <a:p>
            <a:pPr marL="457200" indent="-457200">
              <a:spcBef>
                <a:spcPts val="600"/>
              </a:spcBef>
              <a:spcAft>
                <a:spcPts val="600"/>
              </a:spcAft>
            </a:pPr>
            <a:r>
              <a:rPr lang="en-US" altLang="en-US" sz="2400" smtClean="0">
                <a:solidFill>
                  <a:schemeClr val="accent3"/>
                </a:solidFill>
              </a:rPr>
              <a:t>The increasing specter of criminal prosecution for “disruptive” or “disorderly” trading now can make the decision whether to speak to exchange investigators much more difficult, depending on the circumstances </a:t>
            </a:r>
          </a:p>
          <a:p>
            <a:pPr marL="457200" indent="-457200">
              <a:spcBef>
                <a:spcPts val="600"/>
              </a:spcBef>
              <a:spcAft>
                <a:spcPts val="600"/>
              </a:spcAft>
            </a:pPr>
            <a:r>
              <a:rPr lang="en-US" altLang="en-US" sz="2400" smtClean="0">
                <a:solidFill>
                  <a:schemeClr val="accent3"/>
                </a:solidFill>
              </a:rPr>
              <a:t>Be thoughtful.  Be careful.  Take exchange interviews very seriously.</a:t>
            </a:r>
          </a:p>
          <a:p>
            <a:pPr marL="457200" indent="-457200">
              <a:spcBef>
                <a:spcPts val="600"/>
              </a:spcBef>
              <a:spcAft>
                <a:spcPts val="600"/>
              </a:spcAft>
            </a:pPr>
            <a:r>
              <a:rPr lang="en-US" altLang="en-US" sz="2400" smtClean="0">
                <a:solidFill>
                  <a:schemeClr val="accent3"/>
                </a:solidFill>
              </a:rPr>
              <a:t>Exchange interviews will be shared with the CFTC upon request</a:t>
            </a:r>
          </a:p>
          <a:p>
            <a:pPr marL="857250" lvl="1" indent="-457200">
              <a:spcBef>
                <a:spcPts val="600"/>
              </a:spcBef>
              <a:spcAft>
                <a:spcPts val="600"/>
              </a:spcAft>
            </a:pPr>
            <a:r>
              <a:rPr lang="en-US" altLang="en-US" smtClean="0">
                <a:solidFill>
                  <a:schemeClr val="accent3"/>
                </a:solidFill>
              </a:rPr>
              <a:t>And with the Justice Department</a:t>
            </a:r>
          </a:p>
          <a:p>
            <a:pPr marL="457200" indent="-457200">
              <a:spcBef>
                <a:spcPts val="600"/>
              </a:spcBef>
              <a:spcAft>
                <a:spcPts val="600"/>
              </a:spcAft>
            </a:pPr>
            <a:endParaRPr lang="en-US" altLang="en-US" sz="1200" smtClean="0"/>
          </a:p>
        </p:txBody>
      </p:sp>
      <p:sp>
        <p:nvSpPr>
          <p:cNvPr id="18436" name="Rectangle 187"/>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194F7EA7-347E-4BBC-874C-0C3418F83491}" type="slidenum">
              <a:rPr lang="en-US" altLang="en-US" sz="1200" b="1">
                <a:latin typeface="Calibri" charset="0"/>
              </a:rPr>
              <a:pPr algn="r">
                <a:spcBef>
                  <a:spcPct val="0"/>
                </a:spcBef>
                <a:buFontTx/>
                <a:buNone/>
              </a:pPr>
              <a:t>36</a:t>
            </a:fld>
            <a:endParaRPr lang="en-US" altLang="en-US" sz="1200" b="1">
              <a:latin typeface="Calibri" charset="0"/>
            </a:endParaRPr>
          </a:p>
        </p:txBody>
      </p:sp>
    </p:spTree>
    <p:extLst>
      <p:ext uri="{BB962C8B-B14F-4D97-AF65-F5344CB8AC3E}">
        <p14:creationId xmlns:p14="http://schemas.microsoft.com/office/powerpoint/2010/main" val="2057612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0"/>
          <p:cNvSpPr>
            <a:spLocks noGrp="1"/>
          </p:cNvSpPr>
          <p:nvPr>
            <p:ph type="title" idx="4294967295"/>
          </p:nvPr>
        </p:nvSpPr>
        <p:spPr>
          <a:xfrm>
            <a:off x="457200" y="692150"/>
            <a:ext cx="8229600" cy="655638"/>
          </a:xfrm>
          <a:noFill/>
        </p:spPr>
        <p:txBody>
          <a:bodyPr/>
          <a:lstStyle/>
          <a:p>
            <a:r>
              <a:rPr lang="en-US" altLang="en-US"/>
              <a:t>THE EXCHANGES</a:t>
            </a:r>
            <a:r>
              <a:rPr lang="en-US" altLang="en-US" i="1"/>
              <a:t> </a:t>
            </a:r>
            <a:r>
              <a:rPr lang="en-US" altLang="en-US"/>
              <a:t>ARE THE REGULATOR</a:t>
            </a:r>
            <a:endParaRPr lang="en-US" altLang="en-US" smtClean="0">
              <a:latin typeface="Arial Black" charset="0"/>
            </a:endParaRPr>
          </a:p>
        </p:txBody>
      </p:sp>
      <p:sp>
        <p:nvSpPr>
          <p:cNvPr id="19459" name="Rectangle 191"/>
          <p:cNvSpPr>
            <a:spLocks noGrp="1"/>
          </p:cNvSpPr>
          <p:nvPr>
            <p:ph idx="4294967295"/>
          </p:nvPr>
        </p:nvSpPr>
        <p:spPr>
          <a:xfrm>
            <a:off x="457200" y="1341438"/>
            <a:ext cx="8229600" cy="4297362"/>
          </a:xfrm>
        </p:spPr>
        <p:txBody>
          <a:bodyPr/>
          <a:lstStyle/>
          <a:p>
            <a:pPr marL="457200" indent="-457200">
              <a:spcBef>
                <a:spcPts val="600"/>
              </a:spcBef>
              <a:spcAft>
                <a:spcPts val="600"/>
              </a:spcAft>
            </a:pPr>
            <a:r>
              <a:rPr lang="en-US" altLang="en-US" sz="2400" smtClean="0">
                <a:solidFill>
                  <a:schemeClr val="accent3"/>
                </a:solidFill>
              </a:rPr>
              <a:t>The exchanges can suspend or terminate access to the market for failure to provide records or testimony</a:t>
            </a:r>
          </a:p>
          <a:p>
            <a:pPr marL="457200" indent="-457200">
              <a:spcBef>
                <a:spcPts val="600"/>
              </a:spcBef>
              <a:spcAft>
                <a:spcPts val="600"/>
              </a:spcAft>
            </a:pPr>
            <a:r>
              <a:rPr lang="en-US" altLang="en-US" sz="2400" smtClean="0">
                <a:solidFill>
                  <a:schemeClr val="accent3"/>
                </a:solidFill>
              </a:rPr>
              <a:t>It is an exchange violation for a firm to not diligently supervise its agents </a:t>
            </a:r>
          </a:p>
          <a:p>
            <a:pPr marL="457200" indent="-457200">
              <a:spcBef>
                <a:spcPts val="600"/>
              </a:spcBef>
              <a:spcAft>
                <a:spcPts val="600"/>
              </a:spcAft>
            </a:pPr>
            <a:r>
              <a:rPr lang="en-US" altLang="en-US" sz="2400" smtClean="0">
                <a:solidFill>
                  <a:schemeClr val="accent3"/>
                </a:solidFill>
              </a:rPr>
              <a:t>Firms face strict liability for the acts of their agents</a:t>
            </a:r>
          </a:p>
          <a:p>
            <a:pPr marL="457200" indent="-457200">
              <a:spcBef>
                <a:spcPts val="600"/>
              </a:spcBef>
              <a:spcAft>
                <a:spcPts val="600"/>
              </a:spcAft>
            </a:pPr>
            <a:r>
              <a:rPr lang="en-US" altLang="en-US" sz="2400" smtClean="0">
                <a:solidFill>
                  <a:schemeClr val="accent3"/>
                </a:solidFill>
              </a:rPr>
              <a:t>Exchanges can impose significant monetary penalties – the CME increased its maximum fine from $1 million to $5 million </a:t>
            </a:r>
            <a:r>
              <a:rPr lang="en-US" altLang="en-US" sz="2400" i="1" smtClean="0">
                <a:solidFill>
                  <a:schemeClr val="accent3"/>
                </a:solidFill>
              </a:rPr>
              <a:t>per violation</a:t>
            </a:r>
            <a:endParaRPr lang="en-US" altLang="en-US" sz="2400" smtClean="0">
              <a:solidFill>
                <a:schemeClr val="accent3"/>
              </a:solidFill>
            </a:endParaRPr>
          </a:p>
          <a:p>
            <a:pPr marL="457200" indent="-457200">
              <a:spcBef>
                <a:spcPts val="600"/>
              </a:spcBef>
              <a:spcAft>
                <a:spcPts val="600"/>
              </a:spcAft>
            </a:pPr>
            <a:r>
              <a:rPr lang="en-US" altLang="en-US" sz="2400" smtClean="0">
                <a:solidFill>
                  <a:schemeClr val="accent3"/>
                </a:solidFill>
              </a:rPr>
              <a:t>Though exchanges can issue warning letters, the CFTC told one futures exchange, “issuing a warning letter for a substantive trading violation is never appropriate.”</a:t>
            </a:r>
            <a:endParaRPr lang="en-US" altLang="en-US" sz="1200" smtClean="0">
              <a:solidFill>
                <a:schemeClr val="accent3"/>
              </a:solidFill>
            </a:endParaRPr>
          </a:p>
        </p:txBody>
      </p:sp>
      <p:sp>
        <p:nvSpPr>
          <p:cNvPr id="19460" name="Rectangle 19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6FC7FB35-F6A5-4D01-B78C-A7960E82FF85}" type="slidenum">
              <a:rPr lang="en-US" altLang="en-US" sz="1200" b="1">
                <a:latin typeface="Calibri" charset="0"/>
              </a:rPr>
              <a:pPr algn="r">
                <a:spcBef>
                  <a:spcPct val="0"/>
                </a:spcBef>
                <a:buFontTx/>
                <a:buNone/>
              </a:pPr>
              <a:t>37</a:t>
            </a:fld>
            <a:endParaRPr lang="en-US" altLang="en-US" sz="1200" b="1">
              <a:latin typeface="Calibri" charset="0"/>
            </a:endParaRPr>
          </a:p>
        </p:txBody>
      </p:sp>
    </p:spTree>
    <p:extLst>
      <p:ext uri="{BB962C8B-B14F-4D97-AF65-F5344CB8AC3E}">
        <p14:creationId xmlns:p14="http://schemas.microsoft.com/office/powerpoint/2010/main" val="25667699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0"/>
          <p:cNvSpPr>
            <a:spLocks noGrp="1"/>
          </p:cNvSpPr>
          <p:nvPr>
            <p:ph type="title" idx="4294967295"/>
          </p:nvPr>
        </p:nvSpPr>
        <p:spPr>
          <a:xfrm>
            <a:off x="457200" y="914400"/>
            <a:ext cx="8229600" cy="655638"/>
          </a:xfrm>
          <a:noFill/>
        </p:spPr>
        <p:txBody>
          <a:bodyPr/>
          <a:lstStyle/>
          <a:p>
            <a:r>
              <a:rPr lang="en-US" altLang="en-US" smtClean="0"/>
              <a:t>CFTC ENFORCEMENT FOR FAILURE TO SUPERVISE – LOGISTA ADVISORS LLC</a:t>
            </a:r>
            <a:endParaRPr lang="en-US" altLang="en-US" smtClean="0">
              <a:latin typeface="Arial Black" charset="0"/>
            </a:endParaRPr>
          </a:p>
        </p:txBody>
      </p:sp>
      <p:sp>
        <p:nvSpPr>
          <p:cNvPr id="19459" name="Rectangle 191"/>
          <p:cNvSpPr>
            <a:spLocks noGrp="1"/>
          </p:cNvSpPr>
          <p:nvPr>
            <p:ph idx="4294967295"/>
          </p:nvPr>
        </p:nvSpPr>
        <p:spPr>
          <a:xfrm>
            <a:off x="457200" y="1798638"/>
            <a:ext cx="8229600" cy="4297362"/>
          </a:xfrm>
        </p:spPr>
        <p:txBody>
          <a:bodyPr/>
          <a:lstStyle/>
          <a:p>
            <a:pPr marL="457200" indent="-457200">
              <a:spcBef>
                <a:spcPts val="600"/>
              </a:spcBef>
              <a:spcAft>
                <a:spcPts val="600"/>
              </a:spcAft>
            </a:pPr>
            <a:r>
              <a:rPr lang="en-US" altLang="en-US" sz="2400" smtClean="0">
                <a:solidFill>
                  <a:schemeClr val="accent3"/>
                </a:solidFill>
              </a:rPr>
              <a:t>Commodity Trading Advisor / Commodity Pool Operator employed crude oil futures and options trading strategy</a:t>
            </a:r>
          </a:p>
          <a:p>
            <a:pPr marL="457200" indent="-457200">
              <a:spcBef>
                <a:spcPts val="600"/>
              </a:spcBef>
              <a:spcAft>
                <a:spcPts val="600"/>
              </a:spcAft>
            </a:pPr>
            <a:r>
              <a:rPr lang="en-US" altLang="en-US" sz="2400" smtClean="0">
                <a:solidFill>
                  <a:schemeClr val="accent3"/>
                </a:solidFill>
              </a:rPr>
              <a:t>Trader allegedly engaged in “spoofing” - bidding or offering with the intent to cancel the bid or offer before execution</a:t>
            </a:r>
          </a:p>
          <a:p>
            <a:pPr marL="457200" indent="-457200">
              <a:spcBef>
                <a:spcPts val="600"/>
              </a:spcBef>
              <a:spcAft>
                <a:spcPts val="600"/>
              </a:spcAft>
            </a:pPr>
            <a:endParaRPr lang="en-US" altLang="en-US" sz="2400" smtClean="0">
              <a:solidFill>
                <a:schemeClr val="accent3"/>
              </a:solidFill>
            </a:endParaRPr>
          </a:p>
          <a:p>
            <a:pPr marL="0" indent="0" algn="ctr">
              <a:spcBef>
                <a:spcPts val="600"/>
              </a:spcBef>
              <a:spcAft>
                <a:spcPts val="600"/>
              </a:spcAft>
              <a:buNone/>
            </a:pPr>
            <a:r>
              <a:rPr lang="en-US" altLang="en-US" sz="2400" smtClean="0">
                <a:solidFill>
                  <a:schemeClr val="accent3"/>
                </a:solidFill>
              </a:rPr>
              <a:t>A digression concerning spoofing</a:t>
            </a:r>
          </a:p>
        </p:txBody>
      </p:sp>
      <p:sp>
        <p:nvSpPr>
          <p:cNvPr id="19460" name="Rectangle 19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6FC7FB35-F6A5-4D01-B78C-A7960E82FF85}" type="slidenum">
              <a:rPr lang="en-US" altLang="en-US" sz="1200" b="1">
                <a:latin typeface="Calibri" charset="0"/>
              </a:rPr>
              <a:pPr algn="r">
                <a:spcBef>
                  <a:spcPct val="0"/>
                </a:spcBef>
                <a:buFontTx/>
                <a:buNone/>
              </a:pPr>
              <a:t>38</a:t>
            </a:fld>
            <a:endParaRPr lang="en-US" altLang="en-US" sz="1200" b="1">
              <a:latin typeface="Calibri" charset="0"/>
            </a:endParaRPr>
          </a:p>
        </p:txBody>
      </p:sp>
    </p:spTree>
    <p:extLst>
      <p:ext uri="{BB962C8B-B14F-4D97-AF65-F5344CB8AC3E}">
        <p14:creationId xmlns:p14="http://schemas.microsoft.com/office/powerpoint/2010/main" val="41208967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0"/>
          <p:cNvSpPr>
            <a:spLocks noGrp="1"/>
          </p:cNvSpPr>
          <p:nvPr>
            <p:ph type="title" idx="4294967295"/>
          </p:nvPr>
        </p:nvSpPr>
        <p:spPr>
          <a:xfrm>
            <a:off x="457200" y="685800"/>
            <a:ext cx="8229600" cy="655638"/>
          </a:xfrm>
          <a:noFill/>
        </p:spPr>
        <p:txBody>
          <a:bodyPr/>
          <a:lstStyle/>
          <a:p>
            <a:r>
              <a:rPr lang="en-US" altLang="en-US" smtClean="0"/>
              <a:t>REMEMBER “SPOOFING”?</a:t>
            </a:r>
            <a:endParaRPr lang="en-US" altLang="en-US" smtClean="0">
              <a:latin typeface="Arial Black" charset="0"/>
            </a:endParaRPr>
          </a:p>
        </p:txBody>
      </p:sp>
      <p:sp>
        <p:nvSpPr>
          <p:cNvPr id="19459" name="Rectangle 191"/>
          <p:cNvSpPr>
            <a:spLocks noGrp="1"/>
          </p:cNvSpPr>
          <p:nvPr>
            <p:ph idx="4294967295"/>
          </p:nvPr>
        </p:nvSpPr>
        <p:spPr>
          <a:xfrm>
            <a:off x="457200" y="1371600"/>
            <a:ext cx="8229600" cy="4297362"/>
          </a:xfrm>
        </p:spPr>
        <p:txBody>
          <a:bodyPr/>
          <a:lstStyle/>
          <a:p>
            <a:pPr marL="457200" indent="-457200">
              <a:spcBef>
                <a:spcPts val="600"/>
              </a:spcBef>
              <a:spcAft>
                <a:spcPts val="600"/>
              </a:spcAft>
            </a:pPr>
            <a:r>
              <a:rPr lang="en-US" altLang="en-US" sz="2400" smtClean="0">
                <a:solidFill>
                  <a:schemeClr val="accent3"/>
                </a:solidFill>
              </a:rPr>
              <a:t>Michael Coscia was the first trader who was criminally charged and then convicted at trial for spoofing, following settlements with the CFTC and all four CME Group futures exchanges</a:t>
            </a:r>
          </a:p>
          <a:p>
            <a:pPr marL="457200" indent="-457200">
              <a:spcBef>
                <a:spcPts val="600"/>
              </a:spcBef>
              <a:spcAft>
                <a:spcPts val="600"/>
              </a:spcAft>
            </a:pPr>
            <a:r>
              <a:rPr lang="en-US" altLang="en-US" sz="2400" smtClean="0">
                <a:solidFill>
                  <a:schemeClr val="accent3"/>
                </a:solidFill>
              </a:rPr>
              <a:t>On August 7, 2017, the Seventh Circuit Court of Appeals affirmed Coscia’s conviction and sentence</a:t>
            </a:r>
          </a:p>
          <a:p>
            <a:pPr marL="457200" indent="-457200">
              <a:spcBef>
                <a:spcPts val="600"/>
              </a:spcBef>
              <a:spcAft>
                <a:spcPts val="600"/>
              </a:spcAft>
            </a:pPr>
            <a:r>
              <a:rPr lang="en-US" altLang="en-US" sz="2400" smtClean="0">
                <a:solidFill>
                  <a:schemeClr val="accent3"/>
                </a:solidFill>
              </a:rPr>
              <a:t>There have been several indictments and guilty pleas</a:t>
            </a:r>
          </a:p>
          <a:p>
            <a:pPr marL="457200" indent="-457200">
              <a:spcBef>
                <a:spcPts val="600"/>
              </a:spcBef>
              <a:spcAft>
                <a:spcPts val="600"/>
              </a:spcAft>
            </a:pPr>
            <a:r>
              <a:rPr lang="en-US" altLang="en-US" sz="2400" smtClean="0">
                <a:solidFill>
                  <a:schemeClr val="accent3"/>
                </a:solidFill>
              </a:rPr>
              <a:t>The CFTC and futures exchanges have continued their aggressive investigations and enforcement actions</a:t>
            </a:r>
          </a:p>
          <a:p>
            <a:pPr marL="457200" indent="-457200">
              <a:spcBef>
                <a:spcPts val="600"/>
              </a:spcBef>
              <a:spcAft>
                <a:spcPts val="600"/>
              </a:spcAft>
            </a:pPr>
            <a:r>
              <a:rPr lang="en-US" altLang="en-US" sz="2400" smtClean="0">
                <a:solidFill>
                  <a:schemeClr val="accent3"/>
                </a:solidFill>
              </a:rPr>
              <a:t>It is unwise to tell yourself “the traders at my firm would never spoof”</a:t>
            </a:r>
          </a:p>
        </p:txBody>
      </p:sp>
      <p:sp>
        <p:nvSpPr>
          <p:cNvPr id="19460" name="Rectangle 19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6FC7FB35-F6A5-4D01-B78C-A7960E82FF85}" type="slidenum">
              <a:rPr lang="en-US" altLang="en-US" sz="1200" b="1">
                <a:latin typeface="Calibri" charset="0"/>
              </a:rPr>
              <a:pPr algn="r">
                <a:spcBef>
                  <a:spcPct val="0"/>
                </a:spcBef>
                <a:buFontTx/>
                <a:buNone/>
              </a:pPr>
              <a:t>39</a:t>
            </a:fld>
            <a:endParaRPr lang="en-US" altLang="en-US" sz="1200" b="1">
              <a:latin typeface="Calibri" charset="0"/>
            </a:endParaRPr>
          </a:p>
        </p:txBody>
      </p:sp>
    </p:spTree>
    <p:extLst>
      <p:ext uri="{BB962C8B-B14F-4D97-AF65-F5344CB8AC3E}">
        <p14:creationId xmlns:p14="http://schemas.microsoft.com/office/powerpoint/2010/main" val="11116468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SEC Transition issues</a:t>
            </a:r>
            <a:endParaRPr lang="en-US"/>
          </a:p>
        </p:txBody>
      </p:sp>
      <p:sp>
        <p:nvSpPr>
          <p:cNvPr id="3" name="Content Placeholder 2"/>
          <p:cNvSpPr>
            <a:spLocks noGrp="1"/>
          </p:cNvSpPr>
          <p:nvPr>
            <p:ph idx="1"/>
          </p:nvPr>
        </p:nvSpPr>
        <p:spPr>
          <a:xfrm>
            <a:off x="457200" y="1828800"/>
            <a:ext cx="8229600" cy="4495800"/>
          </a:xfrm>
        </p:spPr>
        <p:txBody>
          <a:bodyPr/>
          <a:lstStyle/>
          <a:p>
            <a:pPr>
              <a:spcBef>
                <a:spcPts val="600"/>
              </a:spcBef>
              <a:spcAft>
                <a:spcPts val="600"/>
              </a:spcAft>
            </a:pPr>
            <a:r>
              <a:rPr lang="en-US" sz="2000" smtClean="0"/>
              <a:t>SEC leadership is new and only recently operating at full strength</a:t>
            </a:r>
          </a:p>
          <a:p>
            <a:pPr lvl="1">
              <a:spcBef>
                <a:spcPts val="600"/>
              </a:spcBef>
              <a:spcAft>
                <a:spcPts val="600"/>
              </a:spcAft>
            </a:pPr>
            <a:r>
              <a:rPr lang="en-US" sz="2000" smtClean="0"/>
              <a:t>New Chairman Clayton and SEC Enforcement</a:t>
            </a:r>
            <a:br>
              <a:rPr lang="en-US" sz="2000" smtClean="0"/>
            </a:br>
            <a:r>
              <a:rPr lang="en-US" sz="2000" smtClean="0"/>
              <a:t>Co-Director Steven Peikin appointed mid-2017</a:t>
            </a:r>
            <a:endParaRPr lang="en-US" sz="2000"/>
          </a:p>
          <a:p>
            <a:pPr lvl="1">
              <a:spcBef>
                <a:spcPts val="600"/>
              </a:spcBef>
              <a:spcAft>
                <a:spcPts val="600"/>
              </a:spcAft>
            </a:pPr>
            <a:r>
              <a:rPr lang="en-US" sz="2000" smtClean="0"/>
              <a:t>Commissioners Peirce and Jackson confirmed in late 2017</a:t>
            </a:r>
          </a:p>
          <a:p>
            <a:pPr lvl="1">
              <a:spcBef>
                <a:spcPts val="600"/>
              </a:spcBef>
              <a:spcAft>
                <a:spcPts val="600"/>
              </a:spcAft>
            </a:pPr>
            <a:r>
              <a:rPr lang="en-US" sz="2000" smtClean="0"/>
              <a:t>But, terms of 2 remaining Commissioners expiring </a:t>
            </a:r>
          </a:p>
          <a:p>
            <a:pPr lvl="2">
              <a:spcBef>
                <a:spcPts val="600"/>
              </a:spcBef>
              <a:spcAft>
                <a:spcPts val="600"/>
              </a:spcAft>
            </a:pPr>
            <a:r>
              <a:rPr lang="en-US" sz="1600" smtClean="0"/>
              <a:t>Stein (2017) and Piwowar (2018)</a:t>
            </a:r>
          </a:p>
          <a:p>
            <a:pPr>
              <a:spcBef>
                <a:spcPts val="600"/>
              </a:spcBef>
              <a:spcAft>
                <a:spcPts val="600"/>
              </a:spcAft>
            </a:pPr>
            <a:r>
              <a:rPr lang="en-US" sz="2000" smtClean="0"/>
              <a:t>Day-to-day business of enforcement and examinations continues</a:t>
            </a:r>
          </a:p>
          <a:p>
            <a:pPr lvl="1">
              <a:spcBef>
                <a:spcPts val="600"/>
              </a:spcBef>
              <a:spcAft>
                <a:spcPts val="600"/>
              </a:spcAft>
            </a:pPr>
            <a:r>
              <a:rPr lang="en-US" sz="2000" smtClean="0"/>
              <a:t>A shifting of examination staff has taken place</a:t>
            </a:r>
          </a:p>
          <a:p>
            <a:pPr lvl="1">
              <a:spcBef>
                <a:spcPts val="600"/>
              </a:spcBef>
              <a:spcAft>
                <a:spcPts val="600"/>
              </a:spcAft>
            </a:pPr>
            <a:r>
              <a:rPr lang="en-US" sz="2000" smtClean="0"/>
              <a:t>Investment adviser examinations are rising</a:t>
            </a:r>
            <a:endParaRPr lang="en-US" sz="2000"/>
          </a:p>
        </p:txBody>
      </p:sp>
      <p:sp>
        <p:nvSpPr>
          <p:cNvPr id="4" name="TextBox 3"/>
          <p:cNvSpPr txBox="1"/>
          <p:nvPr/>
        </p:nvSpPr>
        <p:spPr>
          <a:xfrm>
            <a:off x="8686800" y="6107668"/>
            <a:ext cx="304800" cy="369332"/>
          </a:xfrm>
          <a:prstGeom prst="rect">
            <a:avLst/>
          </a:prstGeom>
          <a:noFill/>
        </p:spPr>
        <p:txBody>
          <a:bodyPr wrap="square" rtlCol="0">
            <a:spAutoFit/>
          </a:bodyPr>
          <a:lstStyle/>
          <a:p>
            <a:fld id="{64A091A7-A8BB-4A00-99E3-FD4672707EA0}" type="slidenum">
              <a:rPr lang="en-US" smtClean="0"/>
              <a:t>4</a:t>
            </a:fld>
            <a:endParaRPr lang="en-US"/>
          </a:p>
        </p:txBody>
      </p:sp>
    </p:spTree>
    <p:extLst>
      <p:ext uri="{BB962C8B-B14F-4D97-AF65-F5344CB8AC3E}">
        <p14:creationId xmlns:p14="http://schemas.microsoft.com/office/powerpoint/2010/main" val="341518582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0"/>
          <p:cNvSpPr>
            <a:spLocks noGrp="1"/>
          </p:cNvSpPr>
          <p:nvPr>
            <p:ph type="title" idx="4294967295"/>
          </p:nvPr>
        </p:nvSpPr>
        <p:spPr>
          <a:xfrm>
            <a:off x="457200" y="914400"/>
            <a:ext cx="8229600" cy="655638"/>
          </a:xfrm>
          <a:noFill/>
        </p:spPr>
        <p:txBody>
          <a:bodyPr/>
          <a:lstStyle/>
          <a:p>
            <a:r>
              <a:rPr lang="en-US" altLang="en-US" smtClean="0"/>
              <a:t>CFTC ENFORCEMENT FOR FAILURE TO SUPERVISE – LOGISTA ADVISORS LLC</a:t>
            </a:r>
            <a:endParaRPr lang="en-US" altLang="en-US" smtClean="0">
              <a:latin typeface="Arial Black" charset="0"/>
            </a:endParaRPr>
          </a:p>
        </p:txBody>
      </p:sp>
      <p:sp>
        <p:nvSpPr>
          <p:cNvPr id="19459" name="Rectangle 191"/>
          <p:cNvSpPr>
            <a:spLocks noGrp="1"/>
          </p:cNvSpPr>
          <p:nvPr>
            <p:ph idx="4294967295"/>
          </p:nvPr>
        </p:nvSpPr>
        <p:spPr>
          <a:xfrm>
            <a:off x="457200" y="1798638"/>
            <a:ext cx="8229600" cy="4297362"/>
          </a:xfrm>
        </p:spPr>
        <p:txBody>
          <a:bodyPr/>
          <a:lstStyle/>
          <a:p>
            <a:pPr marL="457200" indent="-457200">
              <a:spcBef>
                <a:spcPts val="600"/>
              </a:spcBef>
              <a:spcAft>
                <a:spcPts val="600"/>
              </a:spcAft>
            </a:pPr>
            <a:r>
              <a:rPr lang="en-US" altLang="en-US" sz="2400" smtClean="0">
                <a:solidFill>
                  <a:schemeClr val="accent3"/>
                </a:solidFill>
              </a:rPr>
              <a:t>Commodity Trading Advisor / Commodity Pool Operator with crude oil futures and options trading strategy</a:t>
            </a:r>
          </a:p>
          <a:p>
            <a:pPr marL="457200" indent="-457200">
              <a:spcBef>
                <a:spcPts val="600"/>
              </a:spcBef>
              <a:spcAft>
                <a:spcPts val="600"/>
              </a:spcAft>
            </a:pPr>
            <a:r>
              <a:rPr lang="en-US" altLang="en-US" sz="2400" smtClean="0">
                <a:solidFill>
                  <a:schemeClr val="accent3"/>
                </a:solidFill>
              </a:rPr>
              <a:t>A Logista trader allegedly engaged in the disruptive trading strategy called “spoofing” - bidding or offering with the intent to cancel the bid or offer before execution on a </a:t>
            </a:r>
            <a:r>
              <a:rPr lang="en-US" altLang="en-US" sz="2400" u="sng" smtClean="0">
                <a:solidFill>
                  <a:schemeClr val="accent3"/>
                </a:solidFill>
              </a:rPr>
              <a:t>foreign futures exchange</a:t>
            </a:r>
          </a:p>
          <a:p>
            <a:pPr marL="457200" indent="-457200">
              <a:spcBef>
                <a:spcPts val="600"/>
              </a:spcBef>
              <a:spcAft>
                <a:spcPts val="600"/>
              </a:spcAft>
            </a:pPr>
            <a:r>
              <a:rPr lang="en-US" altLang="en-US" sz="2400" smtClean="0">
                <a:solidFill>
                  <a:schemeClr val="accent3"/>
                </a:solidFill>
              </a:rPr>
              <a:t>According to the CFTC, Logista lacked any policies or procedures for the detection and deterrence of disruptive trading </a:t>
            </a:r>
          </a:p>
          <a:p>
            <a:pPr marL="457200" indent="-457200">
              <a:spcBef>
                <a:spcPts val="600"/>
              </a:spcBef>
              <a:spcAft>
                <a:spcPts val="600"/>
              </a:spcAft>
            </a:pPr>
            <a:r>
              <a:rPr lang="en-US" altLang="en-US" sz="2400" smtClean="0">
                <a:solidFill>
                  <a:schemeClr val="accent3"/>
                </a:solidFill>
              </a:rPr>
              <a:t>Logista allegedly gave no training on disruptive trading</a:t>
            </a:r>
          </a:p>
        </p:txBody>
      </p:sp>
      <p:sp>
        <p:nvSpPr>
          <p:cNvPr id="19460" name="Rectangle 19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6FC7FB35-F6A5-4D01-B78C-A7960E82FF85}" type="slidenum">
              <a:rPr lang="en-US" altLang="en-US" sz="1200" b="1">
                <a:latin typeface="Calibri" charset="0"/>
              </a:rPr>
              <a:pPr algn="r">
                <a:spcBef>
                  <a:spcPct val="0"/>
                </a:spcBef>
                <a:buFontTx/>
                <a:buNone/>
              </a:pPr>
              <a:t>40</a:t>
            </a:fld>
            <a:endParaRPr lang="en-US" altLang="en-US" sz="1200" b="1">
              <a:latin typeface="Calibri" charset="0"/>
            </a:endParaRPr>
          </a:p>
        </p:txBody>
      </p:sp>
    </p:spTree>
    <p:extLst>
      <p:ext uri="{BB962C8B-B14F-4D97-AF65-F5344CB8AC3E}">
        <p14:creationId xmlns:p14="http://schemas.microsoft.com/office/powerpoint/2010/main" val="554217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0"/>
          <p:cNvSpPr>
            <a:spLocks noGrp="1"/>
          </p:cNvSpPr>
          <p:nvPr>
            <p:ph type="title" idx="4294967295"/>
          </p:nvPr>
        </p:nvSpPr>
        <p:spPr>
          <a:xfrm>
            <a:off x="457200" y="914400"/>
            <a:ext cx="8229600" cy="655638"/>
          </a:xfrm>
          <a:noFill/>
        </p:spPr>
        <p:txBody>
          <a:bodyPr/>
          <a:lstStyle/>
          <a:p>
            <a:r>
              <a:rPr lang="en-US" altLang="en-US" smtClean="0"/>
              <a:t>CFTC ENFORCEMENT FOR FAILURE TO SUPERVISE – LOGISTA ADVISORS LLC</a:t>
            </a:r>
            <a:endParaRPr lang="en-US" altLang="en-US" smtClean="0">
              <a:latin typeface="Arial Black" charset="0"/>
            </a:endParaRPr>
          </a:p>
        </p:txBody>
      </p:sp>
      <p:sp>
        <p:nvSpPr>
          <p:cNvPr id="19459" name="Rectangle 191"/>
          <p:cNvSpPr>
            <a:spLocks noGrp="1"/>
          </p:cNvSpPr>
          <p:nvPr>
            <p:ph idx="4294967295"/>
          </p:nvPr>
        </p:nvSpPr>
        <p:spPr>
          <a:xfrm>
            <a:off x="457200" y="1798638"/>
            <a:ext cx="8229600" cy="4297362"/>
          </a:xfrm>
        </p:spPr>
        <p:txBody>
          <a:bodyPr/>
          <a:lstStyle/>
          <a:p>
            <a:pPr marL="457200" indent="-457200">
              <a:spcBef>
                <a:spcPts val="600"/>
              </a:spcBef>
              <a:spcAft>
                <a:spcPts val="600"/>
              </a:spcAft>
            </a:pPr>
            <a:r>
              <a:rPr lang="en-US" altLang="en-US" sz="2400" smtClean="0">
                <a:solidFill>
                  <a:schemeClr val="accent3"/>
                </a:solidFill>
              </a:rPr>
              <a:t>When the foreign futures exchange contacted Logista’s FCM about the trading, Logista allegedly failed to supervise its personnel in providing the FCM with a proper response to the exchange’s questions</a:t>
            </a:r>
          </a:p>
          <a:p>
            <a:pPr marL="457200" indent="-457200">
              <a:spcBef>
                <a:spcPts val="600"/>
              </a:spcBef>
              <a:spcAft>
                <a:spcPts val="600"/>
              </a:spcAft>
            </a:pPr>
            <a:r>
              <a:rPr lang="en-US" altLang="en-US" sz="2400" smtClean="0">
                <a:solidFill>
                  <a:schemeClr val="accent3"/>
                </a:solidFill>
              </a:rPr>
              <a:t>Logista allegedly did not investigate the trading</a:t>
            </a:r>
          </a:p>
          <a:p>
            <a:pPr marL="457200" indent="-457200">
              <a:spcBef>
                <a:spcPts val="600"/>
              </a:spcBef>
              <a:spcAft>
                <a:spcPts val="600"/>
              </a:spcAft>
            </a:pPr>
            <a:r>
              <a:rPr lang="en-US" altLang="en-US" sz="2400" smtClean="0">
                <a:solidFill>
                  <a:schemeClr val="accent3"/>
                </a:solidFill>
              </a:rPr>
              <a:t>Did not ask the trader to explain the conduct</a:t>
            </a:r>
          </a:p>
          <a:p>
            <a:pPr marL="457200" indent="-457200">
              <a:spcBef>
                <a:spcPts val="600"/>
              </a:spcBef>
              <a:spcAft>
                <a:spcPts val="600"/>
              </a:spcAft>
            </a:pPr>
            <a:r>
              <a:rPr lang="en-US" altLang="en-US" sz="2400" smtClean="0">
                <a:solidFill>
                  <a:schemeClr val="accent3"/>
                </a:solidFill>
              </a:rPr>
              <a:t>Did not tell the trader that the conduct was problematic</a:t>
            </a:r>
          </a:p>
          <a:p>
            <a:pPr marL="457200" indent="-457200">
              <a:spcBef>
                <a:spcPts val="600"/>
              </a:spcBef>
              <a:spcAft>
                <a:spcPts val="600"/>
              </a:spcAft>
            </a:pPr>
            <a:r>
              <a:rPr lang="en-US" altLang="en-US" sz="2400" smtClean="0">
                <a:solidFill>
                  <a:schemeClr val="accent3"/>
                </a:solidFill>
              </a:rPr>
              <a:t>Logista allegedly provided inaccurate explanations to the FCM and exchange for several weeks</a:t>
            </a:r>
          </a:p>
        </p:txBody>
      </p:sp>
      <p:sp>
        <p:nvSpPr>
          <p:cNvPr id="19460" name="Rectangle 19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6FC7FB35-F6A5-4D01-B78C-A7960E82FF85}" type="slidenum">
              <a:rPr lang="en-US" altLang="en-US" sz="1200" b="1">
                <a:latin typeface="Calibri" charset="0"/>
              </a:rPr>
              <a:pPr algn="r">
                <a:spcBef>
                  <a:spcPct val="0"/>
                </a:spcBef>
                <a:buFontTx/>
                <a:buNone/>
              </a:pPr>
              <a:t>41</a:t>
            </a:fld>
            <a:endParaRPr lang="en-US" altLang="en-US" sz="1200" b="1">
              <a:latin typeface="Calibri" charset="0"/>
            </a:endParaRPr>
          </a:p>
        </p:txBody>
      </p:sp>
    </p:spTree>
    <p:extLst>
      <p:ext uri="{BB962C8B-B14F-4D97-AF65-F5344CB8AC3E}">
        <p14:creationId xmlns:p14="http://schemas.microsoft.com/office/powerpoint/2010/main" val="28937419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0"/>
          <p:cNvSpPr>
            <a:spLocks noGrp="1"/>
          </p:cNvSpPr>
          <p:nvPr>
            <p:ph type="title" idx="4294967295"/>
          </p:nvPr>
        </p:nvSpPr>
        <p:spPr>
          <a:xfrm>
            <a:off x="457200" y="914400"/>
            <a:ext cx="8229600" cy="655638"/>
          </a:xfrm>
          <a:noFill/>
        </p:spPr>
        <p:txBody>
          <a:bodyPr/>
          <a:lstStyle/>
          <a:p>
            <a:r>
              <a:rPr lang="en-US" altLang="en-US" smtClean="0"/>
              <a:t>CFTC ENFORCEMENT FOR FAILURE TO SUPERVISE – LOGISTA ADVISORS LLC</a:t>
            </a:r>
            <a:endParaRPr lang="en-US" altLang="en-US" smtClean="0">
              <a:latin typeface="Arial Black" charset="0"/>
            </a:endParaRPr>
          </a:p>
        </p:txBody>
      </p:sp>
      <p:sp>
        <p:nvSpPr>
          <p:cNvPr id="19459" name="Rectangle 191"/>
          <p:cNvSpPr>
            <a:spLocks noGrp="1"/>
          </p:cNvSpPr>
          <p:nvPr>
            <p:ph idx="4294967295"/>
          </p:nvPr>
        </p:nvSpPr>
        <p:spPr>
          <a:xfrm>
            <a:off x="457200" y="1722438"/>
            <a:ext cx="8229600" cy="4297362"/>
          </a:xfrm>
        </p:spPr>
        <p:txBody>
          <a:bodyPr/>
          <a:lstStyle/>
          <a:p>
            <a:pPr marL="457200" indent="-457200">
              <a:spcBef>
                <a:spcPts val="600"/>
              </a:spcBef>
              <a:spcAft>
                <a:spcPts val="600"/>
              </a:spcAft>
            </a:pPr>
            <a:r>
              <a:rPr lang="en-US" altLang="en-US" sz="2400" smtClean="0">
                <a:solidFill>
                  <a:schemeClr val="accent3"/>
                </a:solidFill>
              </a:rPr>
              <a:t>In Logista the CFTC tells us that Regulation 166.3 “imposes upon registrants </a:t>
            </a:r>
            <a:r>
              <a:rPr lang="en-US" altLang="en-US" sz="2400">
                <a:solidFill>
                  <a:schemeClr val="accent3"/>
                </a:solidFill>
              </a:rPr>
              <a:t>[</a:t>
            </a:r>
            <a:r>
              <a:rPr lang="en-US" altLang="en-US" sz="2400" smtClean="0">
                <a:solidFill>
                  <a:schemeClr val="accent3"/>
                </a:solidFill>
              </a:rPr>
              <a:t>CPOs / CTAs] an affirmative duty to supervise their employees and agents diligently by implementing and executing an adequate supervisory structure and compliance program”</a:t>
            </a:r>
          </a:p>
          <a:p>
            <a:pPr marL="457200" indent="-457200">
              <a:spcBef>
                <a:spcPts val="600"/>
              </a:spcBef>
              <a:spcAft>
                <a:spcPts val="600"/>
              </a:spcAft>
            </a:pPr>
            <a:r>
              <a:rPr lang="en-US" altLang="en-US" sz="2400" smtClean="0">
                <a:solidFill>
                  <a:schemeClr val="accent3"/>
                </a:solidFill>
              </a:rPr>
              <a:t>For a registrant to fulfill its duties under Regulation 166.3, it must </a:t>
            </a:r>
            <a:r>
              <a:rPr lang="en-US" altLang="en-US" sz="2400" u="sng" smtClean="0">
                <a:solidFill>
                  <a:schemeClr val="accent3"/>
                </a:solidFill>
              </a:rPr>
              <a:t>both</a:t>
            </a:r>
            <a:r>
              <a:rPr lang="en-US" altLang="en-US" sz="2400" smtClean="0">
                <a:solidFill>
                  <a:schemeClr val="accent3"/>
                </a:solidFill>
              </a:rPr>
              <a:t> design an adequate program of supervision </a:t>
            </a:r>
            <a:r>
              <a:rPr lang="en-US" altLang="en-US" sz="2400" u="sng" smtClean="0">
                <a:solidFill>
                  <a:schemeClr val="accent3"/>
                </a:solidFill>
              </a:rPr>
              <a:t>and</a:t>
            </a:r>
            <a:r>
              <a:rPr lang="en-US" altLang="en-US" sz="2400" smtClean="0">
                <a:solidFill>
                  <a:schemeClr val="accent3"/>
                </a:solidFill>
              </a:rPr>
              <a:t> ensure that the program is followed</a:t>
            </a:r>
          </a:p>
          <a:p>
            <a:pPr marL="457200" indent="-457200">
              <a:spcBef>
                <a:spcPts val="600"/>
              </a:spcBef>
              <a:spcAft>
                <a:spcPts val="600"/>
              </a:spcAft>
            </a:pPr>
            <a:r>
              <a:rPr lang="en-US" altLang="en-US" sz="2400" smtClean="0">
                <a:solidFill>
                  <a:schemeClr val="accent3"/>
                </a:solidFill>
              </a:rPr>
              <a:t>A violation under Regulation 166.3 is an </a:t>
            </a:r>
            <a:r>
              <a:rPr lang="en-US" altLang="en-US" sz="2400" u="sng" smtClean="0">
                <a:solidFill>
                  <a:schemeClr val="accent3"/>
                </a:solidFill>
              </a:rPr>
              <a:t>independent violation for which no underlying violation is necessary</a:t>
            </a:r>
            <a:r>
              <a:rPr lang="en-US" altLang="en-US" sz="2400" smtClean="0">
                <a:solidFill>
                  <a:schemeClr val="accent3"/>
                </a:solidFill>
              </a:rPr>
              <a:t> </a:t>
            </a:r>
          </a:p>
          <a:p>
            <a:pPr marL="457200" indent="-457200">
              <a:spcBef>
                <a:spcPts val="600"/>
              </a:spcBef>
              <a:spcAft>
                <a:spcPts val="600"/>
              </a:spcAft>
            </a:pPr>
            <a:r>
              <a:rPr lang="en-US" altLang="en-US" sz="2400" smtClean="0">
                <a:solidFill>
                  <a:schemeClr val="accent3"/>
                </a:solidFill>
              </a:rPr>
              <a:t>$250,000 civil monetary penalty</a:t>
            </a:r>
          </a:p>
        </p:txBody>
      </p:sp>
      <p:sp>
        <p:nvSpPr>
          <p:cNvPr id="19460" name="Rectangle 19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6FC7FB35-F6A5-4D01-B78C-A7960E82FF85}" type="slidenum">
              <a:rPr lang="en-US" altLang="en-US" sz="1200" b="1">
                <a:latin typeface="Calibri" charset="0"/>
              </a:rPr>
              <a:pPr algn="r">
                <a:spcBef>
                  <a:spcPct val="0"/>
                </a:spcBef>
                <a:buFontTx/>
                <a:buNone/>
              </a:pPr>
              <a:t>42</a:t>
            </a:fld>
            <a:endParaRPr lang="en-US" altLang="en-US" sz="1200" b="1">
              <a:latin typeface="Calibri" charset="0"/>
            </a:endParaRPr>
          </a:p>
        </p:txBody>
      </p:sp>
    </p:spTree>
    <p:extLst>
      <p:ext uri="{BB962C8B-B14F-4D97-AF65-F5344CB8AC3E}">
        <p14:creationId xmlns:p14="http://schemas.microsoft.com/office/powerpoint/2010/main" val="1620064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0"/>
          <p:cNvSpPr>
            <a:spLocks noGrp="1"/>
          </p:cNvSpPr>
          <p:nvPr>
            <p:ph type="title" idx="4294967295"/>
          </p:nvPr>
        </p:nvSpPr>
        <p:spPr>
          <a:xfrm>
            <a:off x="457200" y="944562"/>
            <a:ext cx="8229600" cy="655638"/>
          </a:xfrm>
          <a:noFill/>
        </p:spPr>
        <p:txBody>
          <a:bodyPr/>
          <a:lstStyle/>
          <a:p>
            <a:r>
              <a:rPr lang="en-US" altLang="en-US" smtClean="0"/>
              <a:t>CFTC ENFORCEMENT FOR FAILURE TO SUPERVISE – TILLAGE COMMODITIES LLC</a:t>
            </a:r>
            <a:endParaRPr lang="en-US" altLang="en-US" smtClean="0">
              <a:latin typeface="Arial Black" charset="0"/>
            </a:endParaRPr>
          </a:p>
        </p:txBody>
      </p:sp>
      <p:sp>
        <p:nvSpPr>
          <p:cNvPr id="19459" name="Rectangle 191"/>
          <p:cNvSpPr>
            <a:spLocks noGrp="1"/>
          </p:cNvSpPr>
          <p:nvPr>
            <p:ph idx="4294967295"/>
          </p:nvPr>
        </p:nvSpPr>
        <p:spPr>
          <a:xfrm>
            <a:off x="457200" y="1722438"/>
            <a:ext cx="8229600" cy="4297362"/>
          </a:xfrm>
        </p:spPr>
        <p:txBody>
          <a:bodyPr/>
          <a:lstStyle/>
          <a:p>
            <a:pPr marL="457200" indent="-457200">
              <a:spcBef>
                <a:spcPts val="600"/>
              </a:spcBef>
              <a:spcAft>
                <a:spcPts val="600"/>
              </a:spcAft>
            </a:pPr>
            <a:r>
              <a:rPr lang="en-US" altLang="en-US" sz="2400" smtClean="0">
                <a:solidFill>
                  <a:schemeClr val="accent3"/>
                </a:solidFill>
              </a:rPr>
              <a:t>CPO Tillage hired a third party administrator, SS&amp;C Technologies, Inc., to operate the pool’s bank account, process and disburse customer redemptions and withdrawals, and maintain its books and records</a:t>
            </a:r>
          </a:p>
          <a:p>
            <a:pPr marL="457200" indent="-457200">
              <a:spcBef>
                <a:spcPts val="600"/>
              </a:spcBef>
              <a:spcAft>
                <a:spcPts val="600"/>
              </a:spcAft>
            </a:pPr>
            <a:r>
              <a:rPr lang="en-US" altLang="en-US" sz="2400" smtClean="0">
                <a:solidFill>
                  <a:schemeClr val="accent3"/>
                </a:solidFill>
              </a:rPr>
              <a:t>Over a period of 21 days in March 2016, the administrator received seven fraudulent requests to transfer funds from the pool account, and processed five of the requests resulting in the loss of millions of dollars of pool assets</a:t>
            </a:r>
          </a:p>
          <a:p>
            <a:pPr marL="457200" indent="-457200">
              <a:spcBef>
                <a:spcPts val="600"/>
              </a:spcBef>
              <a:spcAft>
                <a:spcPts val="600"/>
              </a:spcAft>
            </a:pPr>
            <a:r>
              <a:rPr lang="en-US" altLang="en-US" sz="2400" smtClean="0">
                <a:solidFill>
                  <a:schemeClr val="accent3"/>
                </a:solidFill>
              </a:rPr>
              <a:t>According to the CFTC, Tillage failed to supervise its fund administrator </a:t>
            </a:r>
          </a:p>
        </p:txBody>
      </p:sp>
      <p:sp>
        <p:nvSpPr>
          <p:cNvPr id="19460" name="Rectangle 19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6FC7FB35-F6A5-4D01-B78C-A7960E82FF85}" type="slidenum">
              <a:rPr lang="en-US" altLang="en-US" sz="1200" b="1">
                <a:latin typeface="Calibri" charset="0"/>
              </a:rPr>
              <a:pPr algn="r">
                <a:spcBef>
                  <a:spcPct val="0"/>
                </a:spcBef>
                <a:buFontTx/>
                <a:buNone/>
              </a:pPr>
              <a:t>43</a:t>
            </a:fld>
            <a:endParaRPr lang="en-US" altLang="en-US" sz="1200" b="1">
              <a:latin typeface="Calibri" charset="0"/>
            </a:endParaRPr>
          </a:p>
        </p:txBody>
      </p:sp>
    </p:spTree>
    <p:extLst>
      <p:ext uri="{BB962C8B-B14F-4D97-AF65-F5344CB8AC3E}">
        <p14:creationId xmlns:p14="http://schemas.microsoft.com/office/powerpoint/2010/main" val="1993635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0"/>
          <p:cNvSpPr>
            <a:spLocks noGrp="1"/>
          </p:cNvSpPr>
          <p:nvPr>
            <p:ph type="title" idx="4294967295"/>
          </p:nvPr>
        </p:nvSpPr>
        <p:spPr>
          <a:xfrm>
            <a:off x="457200" y="944562"/>
            <a:ext cx="8229600" cy="655638"/>
          </a:xfrm>
          <a:noFill/>
        </p:spPr>
        <p:txBody>
          <a:bodyPr/>
          <a:lstStyle/>
          <a:p>
            <a:r>
              <a:rPr lang="en-US" altLang="en-US" smtClean="0"/>
              <a:t>CFTC ENFORCEMENT FOR FAILURE TO SUPERVISE – TILLAGE COMMODITIES LLC</a:t>
            </a:r>
            <a:endParaRPr lang="en-US" altLang="en-US" smtClean="0">
              <a:latin typeface="Arial Black" charset="0"/>
            </a:endParaRPr>
          </a:p>
        </p:txBody>
      </p:sp>
      <p:sp>
        <p:nvSpPr>
          <p:cNvPr id="19459" name="Rectangle 191"/>
          <p:cNvSpPr>
            <a:spLocks noGrp="1"/>
          </p:cNvSpPr>
          <p:nvPr>
            <p:ph idx="4294967295"/>
          </p:nvPr>
        </p:nvSpPr>
        <p:spPr>
          <a:xfrm>
            <a:off x="457200" y="1722438"/>
            <a:ext cx="8229600" cy="4297362"/>
          </a:xfrm>
        </p:spPr>
        <p:txBody>
          <a:bodyPr/>
          <a:lstStyle/>
          <a:p>
            <a:pPr marL="457200" indent="-457200">
              <a:spcBef>
                <a:spcPts val="600"/>
              </a:spcBef>
              <a:spcAft>
                <a:spcPts val="600"/>
              </a:spcAft>
            </a:pPr>
            <a:r>
              <a:rPr lang="en-US" altLang="en-US" sz="2400" smtClean="0">
                <a:solidFill>
                  <a:schemeClr val="accent3"/>
                </a:solidFill>
              </a:rPr>
              <a:t>Again, a violation of Regulation 166.3 is an independent violation for which no underlying violation is necessary</a:t>
            </a:r>
          </a:p>
          <a:p>
            <a:pPr marL="457200" indent="-457200">
              <a:spcBef>
                <a:spcPts val="600"/>
              </a:spcBef>
              <a:spcAft>
                <a:spcPts val="600"/>
              </a:spcAft>
            </a:pPr>
            <a:r>
              <a:rPr lang="en-US" altLang="en-US" sz="2400" smtClean="0">
                <a:solidFill>
                  <a:schemeClr val="accent3"/>
                </a:solidFill>
              </a:rPr>
              <a:t>Even though Tillage made the pool participants whole upon request, and hired a reputable third-party fund administrator, </a:t>
            </a:r>
            <a:r>
              <a:rPr lang="en-US" altLang="en-US" sz="2400" b="1" smtClean="0">
                <a:solidFill>
                  <a:schemeClr val="accent3"/>
                </a:solidFill>
              </a:rPr>
              <a:t>and was a fraud victim</a:t>
            </a:r>
            <a:r>
              <a:rPr lang="en-US" altLang="en-US" sz="2400" smtClean="0">
                <a:solidFill>
                  <a:schemeClr val="accent3"/>
                </a:solidFill>
              </a:rPr>
              <a:t>, the CFTC fined Tillage $150,000 for failing to supervise its administrator</a:t>
            </a:r>
          </a:p>
          <a:p>
            <a:pPr marL="457200" indent="-457200">
              <a:spcBef>
                <a:spcPts val="600"/>
              </a:spcBef>
              <a:spcAft>
                <a:spcPts val="600"/>
              </a:spcAft>
            </a:pPr>
            <a:r>
              <a:rPr lang="en-US" altLang="en-US" sz="2400" smtClean="0">
                <a:solidFill>
                  <a:schemeClr val="accent3"/>
                </a:solidFill>
              </a:rPr>
              <a:t>Litigation between Tillage and the fund administrator is pending</a:t>
            </a:r>
          </a:p>
          <a:p>
            <a:pPr marL="457200" indent="-457200">
              <a:spcBef>
                <a:spcPts val="600"/>
              </a:spcBef>
              <a:spcAft>
                <a:spcPts val="600"/>
              </a:spcAft>
            </a:pPr>
            <a:r>
              <a:rPr lang="en-US" altLang="en-US" sz="2400" smtClean="0">
                <a:solidFill>
                  <a:schemeClr val="accent3"/>
                </a:solidFill>
              </a:rPr>
              <a:t>CPOs and CTAs must review their policies and procedures regularly and vigilantly to assess how effectively they identify and remedy the firm’s risks</a:t>
            </a:r>
          </a:p>
        </p:txBody>
      </p:sp>
      <p:sp>
        <p:nvSpPr>
          <p:cNvPr id="19460" name="Rectangle 19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6FC7FB35-F6A5-4D01-B78C-A7960E82FF85}" type="slidenum">
              <a:rPr lang="en-US" altLang="en-US" sz="1200" b="1">
                <a:latin typeface="Calibri" charset="0"/>
              </a:rPr>
              <a:pPr algn="r">
                <a:spcBef>
                  <a:spcPct val="0"/>
                </a:spcBef>
                <a:buFontTx/>
                <a:buNone/>
              </a:pPr>
              <a:t>44</a:t>
            </a:fld>
            <a:endParaRPr lang="en-US" altLang="en-US" sz="1200" b="1">
              <a:latin typeface="Calibri" charset="0"/>
            </a:endParaRPr>
          </a:p>
        </p:txBody>
      </p:sp>
    </p:spTree>
    <p:extLst>
      <p:ext uri="{BB962C8B-B14F-4D97-AF65-F5344CB8AC3E}">
        <p14:creationId xmlns:p14="http://schemas.microsoft.com/office/powerpoint/2010/main" val="1876993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95"/>
          <p:cNvSpPr>
            <a:spLocks noGrp="1"/>
          </p:cNvSpPr>
          <p:nvPr>
            <p:ph type="title" idx="4294967295"/>
          </p:nvPr>
        </p:nvSpPr>
        <p:spPr>
          <a:xfrm>
            <a:off x="457200" y="692150"/>
            <a:ext cx="8229600" cy="655638"/>
          </a:xfrm>
          <a:noFill/>
        </p:spPr>
        <p:txBody>
          <a:bodyPr/>
          <a:lstStyle/>
          <a:p>
            <a:pPr algn="ctr"/>
            <a:r>
              <a:rPr lang="en-US" altLang="en-US" smtClean="0">
                <a:latin typeface="+mj-lt"/>
              </a:rPr>
              <a:t>NFA ENFORCEMENT INVOLVING CPOs / CTAs</a:t>
            </a:r>
          </a:p>
        </p:txBody>
      </p:sp>
      <p:sp>
        <p:nvSpPr>
          <p:cNvPr id="20483" name="Rectangle 196"/>
          <p:cNvSpPr>
            <a:spLocks noGrp="1"/>
          </p:cNvSpPr>
          <p:nvPr>
            <p:ph idx="4294967295"/>
          </p:nvPr>
        </p:nvSpPr>
        <p:spPr>
          <a:xfrm>
            <a:off x="457200" y="1265238"/>
            <a:ext cx="8229600" cy="4297362"/>
          </a:xfrm>
        </p:spPr>
        <p:txBody>
          <a:bodyPr/>
          <a:lstStyle/>
          <a:p>
            <a:pPr marL="457200" indent="-457200">
              <a:spcBef>
                <a:spcPts val="600"/>
              </a:spcBef>
              <a:spcAft>
                <a:spcPts val="600"/>
              </a:spcAft>
            </a:pPr>
            <a:r>
              <a:rPr lang="en-US" altLang="en-US" sz="2400" smtClean="0">
                <a:solidFill>
                  <a:schemeClr val="accent3"/>
                </a:solidFill>
              </a:rPr>
              <a:t>March 2, 2017 – permanently barred Nex Capital Management for refusing to submit to an examination</a:t>
            </a:r>
          </a:p>
          <a:p>
            <a:pPr marL="457200" indent="-457200">
              <a:spcBef>
                <a:spcPts val="600"/>
              </a:spcBef>
              <a:spcAft>
                <a:spcPts val="600"/>
              </a:spcAft>
            </a:pPr>
            <a:r>
              <a:rPr lang="en-US" altLang="en-US" sz="2400">
                <a:solidFill>
                  <a:schemeClr val="accent3"/>
                </a:solidFill>
              </a:rPr>
              <a:t>March </a:t>
            </a:r>
            <a:r>
              <a:rPr lang="en-US" altLang="en-US" sz="2400" smtClean="0">
                <a:solidFill>
                  <a:schemeClr val="accent3"/>
                </a:solidFill>
              </a:rPr>
              <a:t>6, </a:t>
            </a:r>
            <a:r>
              <a:rPr lang="en-US" altLang="en-US" sz="2400">
                <a:solidFill>
                  <a:schemeClr val="accent3"/>
                </a:solidFill>
              </a:rPr>
              <a:t>2017 – </a:t>
            </a:r>
            <a:r>
              <a:rPr lang="en-US" altLang="en-US" sz="2400" smtClean="0">
                <a:solidFill>
                  <a:schemeClr val="accent3"/>
                </a:solidFill>
              </a:rPr>
              <a:t>permanently </a:t>
            </a:r>
            <a:r>
              <a:rPr lang="en-US" altLang="en-US" sz="2400">
                <a:solidFill>
                  <a:schemeClr val="accent3"/>
                </a:solidFill>
              </a:rPr>
              <a:t>barred </a:t>
            </a:r>
            <a:r>
              <a:rPr lang="en-US" altLang="en-US" sz="2400" smtClean="0">
                <a:solidFill>
                  <a:schemeClr val="accent3"/>
                </a:solidFill>
              </a:rPr>
              <a:t>Samico Worldwide Markets for </a:t>
            </a:r>
            <a:r>
              <a:rPr lang="en-US" altLang="en-US" sz="2400">
                <a:solidFill>
                  <a:schemeClr val="accent3"/>
                </a:solidFill>
              </a:rPr>
              <a:t>willfully refusing </a:t>
            </a:r>
            <a:r>
              <a:rPr lang="en-US" altLang="en-US" sz="2400" smtClean="0">
                <a:solidFill>
                  <a:schemeClr val="accent3"/>
                </a:solidFill>
              </a:rPr>
              <a:t>to submit records requested by the NFA</a:t>
            </a:r>
          </a:p>
          <a:p>
            <a:pPr marL="457200" indent="-457200">
              <a:spcBef>
                <a:spcPts val="600"/>
              </a:spcBef>
              <a:spcAft>
                <a:spcPts val="600"/>
              </a:spcAft>
            </a:pPr>
            <a:r>
              <a:rPr lang="en-US" altLang="en-US" sz="2400" smtClean="0">
                <a:solidFill>
                  <a:schemeClr val="accent3"/>
                </a:solidFill>
              </a:rPr>
              <a:t>May 2, 2017 – NFA fined London-based Duet Asset Management $1 million for using pool funds to make loans and advances to entities associated with Duet’s CEO, and related disclosure failings</a:t>
            </a:r>
          </a:p>
          <a:p>
            <a:pPr marL="457200" indent="-457200">
              <a:spcBef>
                <a:spcPts val="600"/>
              </a:spcBef>
              <a:spcAft>
                <a:spcPts val="600"/>
              </a:spcAft>
            </a:pPr>
            <a:r>
              <a:rPr lang="en-US" altLang="en-US" sz="2400">
                <a:solidFill>
                  <a:schemeClr val="accent3"/>
                </a:solidFill>
              </a:rPr>
              <a:t>January 12, 2018 – permanently barred </a:t>
            </a:r>
            <a:r>
              <a:rPr lang="en-US" altLang="en-US" sz="2400" smtClean="0">
                <a:solidFill>
                  <a:schemeClr val="accent3"/>
                </a:solidFill>
              </a:rPr>
              <a:t>BCD </a:t>
            </a:r>
            <a:r>
              <a:rPr lang="en-US" altLang="en-US" sz="2400">
                <a:solidFill>
                  <a:schemeClr val="accent3"/>
                </a:solidFill>
              </a:rPr>
              <a:t>Forex Investments for providing false </a:t>
            </a:r>
            <a:r>
              <a:rPr lang="en-US" sz="2400"/>
              <a:t>and misleading information to </a:t>
            </a:r>
            <a:r>
              <a:rPr lang="en-US" sz="2400" smtClean="0"/>
              <a:t>NFA</a:t>
            </a:r>
            <a:endParaRPr lang="en-US" altLang="en-US" sz="2400" smtClean="0">
              <a:solidFill>
                <a:schemeClr val="accent3"/>
              </a:solidFill>
            </a:endParaRPr>
          </a:p>
        </p:txBody>
      </p:sp>
      <p:sp>
        <p:nvSpPr>
          <p:cNvPr id="20484" name="Rectangle 197"/>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97C0A633-96BB-4865-9CDF-941EC3BC91D2}" type="slidenum">
              <a:rPr lang="en-US" altLang="en-US" sz="1200" b="1">
                <a:latin typeface="Calibri" charset="0"/>
              </a:rPr>
              <a:pPr algn="r">
                <a:spcBef>
                  <a:spcPct val="0"/>
                </a:spcBef>
                <a:buFontTx/>
                <a:buNone/>
              </a:pPr>
              <a:t>45</a:t>
            </a:fld>
            <a:endParaRPr lang="en-US" altLang="en-US" sz="1200" b="1">
              <a:latin typeface="Calibri" charset="0"/>
            </a:endParaRPr>
          </a:p>
        </p:txBody>
      </p:sp>
    </p:spTree>
    <p:extLst>
      <p:ext uri="{BB962C8B-B14F-4D97-AF65-F5344CB8AC3E}">
        <p14:creationId xmlns:p14="http://schemas.microsoft.com/office/powerpoint/2010/main" val="30673718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95"/>
          <p:cNvSpPr>
            <a:spLocks noGrp="1"/>
          </p:cNvSpPr>
          <p:nvPr>
            <p:ph type="title" idx="4294967295"/>
          </p:nvPr>
        </p:nvSpPr>
        <p:spPr>
          <a:xfrm>
            <a:off x="457200" y="692150"/>
            <a:ext cx="8229600" cy="655638"/>
          </a:xfrm>
          <a:noFill/>
        </p:spPr>
        <p:txBody>
          <a:bodyPr/>
          <a:lstStyle/>
          <a:p>
            <a:pPr algn="ctr"/>
            <a:r>
              <a:rPr lang="en-US" altLang="en-US" smtClean="0">
                <a:latin typeface="+mj-lt"/>
              </a:rPr>
              <a:t>NEW NFA REQUIREMENT FOR CPOs / CTAs</a:t>
            </a:r>
          </a:p>
        </p:txBody>
      </p:sp>
      <p:sp>
        <p:nvSpPr>
          <p:cNvPr id="20483" name="Rectangle 196"/>
          <p:cNvSpPr>
            <a:spLocks noGrp="1"/>
          </p:cNvSpPr>
          <p:nvPr>
            <p:ph idx="4294967295"/>
          </p:nvPr>
        </p:nvSpPr>
        <p:spPr>
          <a:xfrm>
            <a:off x="457200" y="1265238"/>
            <a:ext cx="8229600" cy="4297362"/>
          </a:xfrm>
        </p:spPr>
        <p:txBody>
          <a:bodyPr/>
          <a:lstStyle/>
          <a:p>
            <a:pPr marL="457200" indent="-457200">
              <a:spcBef>
                <a:spcPts val="600"/>
              </a:spcBef>
              <a:spcAft>
                <a:spcPts val="600"/>
              </a:spcAft>
            </a:pPr>
            <a:r>
              <a:rPr lang="en-US" altLang="en-US" sz="2400" smtClean="0">
                <a:solidFill>
                  <a:schemeClr val="accent3"/>
                </a:solidFill>
              </a:rPr>
              <a:t>December 14, 2017 Notice to Members called “Additional reporting requirements for CPOs and CTAs that trade virtual currency products”</a:t>
            </a:r>
          </a:p>
          <a:p>
            <a:pPr marL="457200" indent="-457200">
              <a:spcBef>
                <a:spcPts val="600"/>
              </a:spcBef>
              <a:spcAft>
                <a:spcPts val="600"/>
              </a:spcAft>
            </a:pPr>
            <a:r>
              <a:rPr lang="en-US" altLang="en-US" sz="2400" smtClean="0">
                <a:solidFill>
                  <a:schemeClr val="accent3"/>
                </a:solidFill>
              </a:rPr>
              <a:t>“NFA is requiring each CPO and CTA to immediately notify NFA if it executes a transaction involving any virtual currency or virtual currency derivative on behalf of a pool or managed account.”</a:t>
            </a:r>
          </a:p>
          <a:p>
            <a:pPr marL="457200" indent="-457200">
              <a:spcBef>
                <a:spcPts val="600"/>
              </a:spcBef>
              <a:spcAft>
                <a:spcPts val="600"/>
              </a:spcAft>
            </a:pPr>
            <a:r>
              <a:rPr lang="en-US" altLang="en-US" sz="2400" smtClean="0">
                <a:solidFill>
                  <a:schemeClr val="accent3"/>
                </a:solidFill>
              </a:rPr>
              <a:t>“Any CPO or CTA that does not currently trade virtual currencies or related derivatives must notify NFA if it begins trading these products.”</a:t>
            </a:r>
          </a:p>
          <a:p>
            <a:pPr marL="457200" indent="-457200">
              <a:spcBef>
                <a:spcPts val="600"/>
              </a:spcBef>
              <a:spcAft>
                <a:spcPts val="600"/>
              </a:spcAft>
            </a:pPr>
            <a:r>
              <a:rPr lang="en-US" altLang="en-US" sz="2400" smtClean="0">
                <a:solidFill>
                  <a:schemeClr val="accent3"/>
                </a:solidFill>
              </a:rPr>
              <a:t>Beginning in 1Q 2018, notify NFA by amending the firm-level section of its annual questionnaire</a:t>
            </a:r>
          </a:p>
        </p:txBody>
      </p:sp>
      <p:sp>
        <p:nvSpPr>
          <p:cNvPr id="20484" name="Rectangle 197"/>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97C0A633-96BB-4865-9CDF-941EC3BC91D2}" type="slidenum">
              <a:rPr lang="en-US" altLang="en-US" sz="1200" b="1">
                <a:latin typeface="Calibri" charset="0"/>
              </a:rPr>
              <a:pPr algn="r">
                <a:spcBef>
                  <a:spcPct val="0"/>
                </a:spcBef>
                <a:buFontTx/>
                <a:buNone/>
              </a:pPr>
              <a:t>46</a:t>
            </a:fld>
            <a:endParaRPr lang="en-US" altLang="en-US" sz="1200" b="1">
              <a:latin typeface="Calibri" charset="0"/>
            </a:endParaRPr>
          </a:p>
        </p:txBody>
      </p:sp>
    </p:spTree>
    <p:extLst>
      <p:ext uri="{BB962C8B-B14F-4D97-AF65-F5344CB8AC3E}">
        <p14:creationId xmlns:p14="http://schemas.microsoft.com/office/powerpoint/2010/main" val="998337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95"/>
          <p:cNvSpPr>
            <a:spLocks noGrp="1"/>
          </p:cNvSpPr>
          <p:nvPr>
            <p:ph type="title" idx="4294967295"/>
          </p:nvPr>
        </p:nvSpPr>
        <p:spPr>
          <a:xfrm>
            <a:off x="457200" y="692150"/>
            <a:ext cx="8229600" cy="655638"/>
          </a:xfrm>
          <a:noFill/>
        </p:spPr>
        <p:txBody>
          <a:bodyPr/>
          <a:lstStyle/>
          <a:p>
            <a:pPr algn="ctr"/>
            <a:r>
              <a:rPr lang="en-US" altLang="en-US" smtClean="0">
                <a:latin typeface="+mj-lt"/>
              </a:rPr>
              <a:t>POSITION LIMITS</a:t>
            </a:r>
          </a:p>
        </p:txBody>
      </p:sp>
      <p:sp>
        <p:nvSpPr>
          <p:cNvPr id="20483" name="Rectangle 196"/>
          <p:cNvSpPr>
            <a:spLocks noGrp="1"/>
          </p:cNvSpPr>
          <p:nvPr>
            <p:ph idx="4294967295"/>
          </p:nvPr>
        </p:nvSpPr>
        <p:spPr>
          <a:xfrm>
            <a:off x="457200" y="1484313"/>
            <a:ext cx="8229600" cy="4297362"/>
          </a:xfrm>
        </p:spPr>
        <p:txBody>
          <a:bodyPr/>
          <a:lstStyle/>
          <a:p>
            <a:pPr marL="457200" indent="-457200">
              <a:spcBef>
                <a:spcPts val="600"/>
              </a:spcBef>
              <a:spcAft>
                <a:spcPts val="600"/>
              </a:spcAft>
            </a:pPr>
            <a:r>
              <a:rPr lang="en-US" altLang="en-US" sz="2400" smtClean="0">
                <a:solidFill>
                  <a:schemeClr val="accent3"/>
                </a:solidFill>
              </a:rPr>
              <a:t>The CFTC imposes limits on the size of speculative positions in futures markets “to protect futures markets from excessive speculation that can cause unreasonable or unwarranted price fluctuations”</a:t>
            </a:r>
          </a:p>
          <a:p>
            <a:pPr marL="457200" indent="-457200">
              <a:spcBef>
                <a:spcPts val="600"/>
              </a:spcBef>
              <a:spcAft>
                <a:spcPts val="600"/>
              </a:spcAft>
            </a:pPr>
            <a:r>
              <a:rPr lang="en-US" altLang="en-US" sz="2400" smtClean="0">
                <a:solidFill>
                  <a:schemeClr val="accent3"/>
                </a:solidFill>
              </a:rPr>
              <a:t>The CFTC has set hard limits on a handful of agricultural futures contracts, and believes that Dodd- Frank required it to set limits on other contracts too – but we won’t dive into that ongoing legal quagmire </a:t>
            </a:r>
          </a:p>
          <a:p>
            <a:pPr marL="457200" indent="-457200">
              <a:spcBef>
                <a:spcPts val="600"/>
              </a:spcBef>
              <a:spcAft>
                <a:spcPts val="600"/>
              </a:spcAft>
            </a:pPr>
            <a:r>
              <a:rPr lang="en-US" altLang="en-US" sz="2400" smtClean="0">
                <a:solidFill>
                  <a:schemeClr val="accent3"/>
                </a:solidFill>
              </a:rPr>
              <a:t>Most position limits are set by the exchanges themselves, and the exchanges may grant exemptions for bona fide hedging activity</a:t>
            </a:r>
          </a:p>
        </p:txBody>
      </p:sp>
      <p:sp>
        <p:nvSpPr>
          <p:cNvPr id="20484" name="Rectangle 197"/>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97C0A633-96BB-4865-9CDF-941EC3BC91D2}" type="slidenum">
              <a:rPr lang="en-US" altLang="en-US" sz="1200" b="1">
                <a:latin typeface="Calibri" charset="0"/>
              </a:rPr>
              <a:pPr algn="r">
                <a:spcBef>
                  <a:spcPct val="0"/>
                </a:spcBef>
                <a:buFontTx/>
                <a:buNone/>
              </a:pPr>
              <a:t>47</a:t>
            </a:fld>
            <a:endParaRPr lang="en-US" altLang="en-US" sz="1200" b="1">
              <a:latin typeface="Calibri" charset="0"/>
            </a:endParaRPr>
          </a:p>
        </p:txBody>
      </p:sp>
    </p:spTree>
    <p:extLst>
      <p:ext uri="{BB962C8B-B14F-4D97-AF65-F5344CB8AC3E}">
        <p14:creationId xmlns:p14="http://schemas.microsoft.com/office/powerpoint/2010/main" val="3792248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0"/>
          <p:cNvSpPr>
            <a:spLocks noGrp="1"/>
          </p:cNvSpPr>
          <p:nvPr>
            <p:ph type="title" idx="4294967295"/>
          </p:nvPr>
        </p:nvSpPr>
        <p:spPr>
          <a:xfrm>
            <a:off x="457200" y="692150"/>
            <a:ext cx="8229600" cy="655638"/>
          </a:xfrm>
          <a:noFill/>
        </p:spPr>
        <p:txBody>
          <a:bodyPr/>
          <a:lstStyle/>
          <a:p>
            <a:pPr algn="ctr"/>
            <a:r>
              <a:rPr lang="en-US" altLang="en-US" smtClean="0">
                <a:solidFill>
                  <a:schemeClr val="accent3"/>
                </a:solidFill>
                <a:latin typeface="+mj-lt"/>
              </a:rPr>
              <a:t>POSITION LIMITS</a:t>
            </a:r>
          </a:p>
        </p:txBody>
      </p:sp>
      <p:sp>
        <p:nvSpPr>
          <p:cNvPr id="21507" name="Rectangle 201"/>
          <p:cNvSpPr>
            <a:spLocks noGrp="1"/>
          </p:cNvSpPr>
          <p:nvPr>
            <p:ph idx="4294967295"/>
          </p:nvPr>
        </p:nvSpPr>
        <p:spPr>
          <a:xfrm>
            <a:off x="457200" y="1436688"/>
            <a:ext cx="8229600" cy="4295775"/>
          </a:xfrm>
        </p:spPr>
        <p:txBody>
          <a:bodyPr/>
          <a:lstStyle/>
          <a:p>
            <a:pPr marL="457200" indent="-457200">
              <a:spcBef>
                <a:spcPts val="600"/>
              </a:spcBef>
              <a:spcAft>
                <a:spcPts val="600"/>
              </a:spcAft>
            </a:pPr>
            <a:r>
              <a:rPr lang="en-US" altLang="en-US" sz="2400" smtClean="0">
                <a:solidFill>
                  <a:schemeClr val="accent3"/>
                </a:solidFill>
              </a:rPr>
              <a:t>The exchanges present your day-to-day position limit risk</a:t>
            </a:r>
            <a:endParaRPr lang="en-US" altLang="en-US" sz="1200" smtClean="0">
              <a:solidFill>
                <a:schemeClr val="accent3"/>
              </a:solidFill>
            </a:endParaRPr>
          </a:p>
          <a:p>
            <a:pPr marL="457200" indent="-457200">
              <a:spcBef>
                <a:spcPts val="600"/>
              </a:spcBef>
              <a:spcAft>
                <a:spcPts val="600"/>
              </a:spcAft>
            </a:pPr>
            <a:r>
              <a:rPr lang="en-US" altLang="en-US" sz="2400" smtClean="0">
                <a:solidFill>
                  <a:schemeClr val="accent3"/>
                </a:solidFill>
              </a:rPr>
              <a:t>Position limits are published on exchange websites, and the exchanges expect market participants to know how many contracts they can trade</a:t>
            </a:r>
          </a:p>
          <a:p>
            <a:pPr marL="457200" indent="-457200">
              <a:spcBef>
                <a:spcPts val="600"/>
              </a:spcBef>
              <a:spcAft>
                <a:spcPts val="600"/>
              </a:spcAft>
            </a:pPr>
            <a:r>
              <a:rPr lang="en-US" altLang="en-US" sz="2400" smtClean="0">
                <a:solidFill>
                  <a:schemeClr val="accent3"/>
                </a:solidFill>
              </a:rPr>
              <a:t>Surprising how many sophisticated entities repeatedly violate position limits</a:t>
            </a:r>
          </a:p>
          <a:p>
            <a:pPr marL="457200" indent="-457200">
              <a:spcBef>
                <a:spcPts val="600"/>
              </a:spcBef>
              <a:spcAft>
                <a:spcPts val="600"/>
              </a:spcAft>
            </a:pPr>
            <a:r>
              <a:rPr lang="en-US" altLang="en-US" sz="2400" smtClean="0">
                <a:solidFill>
                  <a:schemeClr val="accent3"/>
                </a:solidFill>
              </a:rPr>
              <a:t>Position limit violations are strict liability offenses, and even a single violation can lead to disciplinary action</a:t>
            </a:r>
          </a:p>
          <a:p>
            <a:pPr marL="457200" indent="-457200">
              <a:spcBef>
                <a:spcPts val="600"/>
              </a:spcBef>
              <a:spcAft>
                <a:spcPts val="600"/>
              </a:spcAft>
            </a:pPr>
            <a:r>
              <a:rPr lang="en-US" altLang="en-US" sz="2400" smtClean="0">
                <a:solidFill>
                  <a:schemeClr val="accent3"/>
                </a:solidFill>
              </a:rPr>
              <a:t>There is helpful guidance out there (</a:t>
            </a:r>
            <a:r>
              <a:rPr lang="en-US" altLang="en-US" sz="2400" i="1" smtClean="0">
                <a:solidFill>
                  <a:schemeClr val="accent3"/>
                </a:solidFill>
              </a:rPr>
              <a:t>see</a:t>
            </a:r>
            <a:r>
              <a:rPr lang="en-US" altLang="en-US" sz="2400" smtClean="0">
                <a:solidFill>
                  <a:schemeClr val="accent3"/>
                </a:solidFill>
              </a:rPr>
              <a:t> CME Market Regulation Advisory Notice “MRAN” RA1603-5R)</a:t>
            </a:r>
          </a:p>
          <a:p>
            <a:pPr marL="457200" indent="-457200">
              <a:spcBef>
                <a:spcPts val="600"/>
              </a:spcBef>
              <a:spcAft>
                <a:spcPts val="600"/>
              </a:spcAft>
            </a:pPr>
            <a:endParaRPr lang="en-US" altLang="en-US" sz="1200" smtClean="0"/>
          </a:p>
        </p:txBody>
      </p:sp>
      <p:sp>
        <p:nvSpPr>
          <p:cNvPr id="21508" name="Rectangle 20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20A0BB9F-218A-44E2-BD98-C6CCD61532B7}" type="slidenum">
              <a:rPr lang="en-US" altLang="en-US" sz="1200" b="1">
                <a:latin typeface="Calibri" charset="0"/>
              </a:rPr>
              <a:pPr algn="r">
                <a:spcBef>
                  <a:spcPct val="0"/>
                </a:spcBef>
                <a:buFontTx/>
                <a:buNone/>
              </a:pPr>
              <a:t>48</a:t>
            </a:fld>
            <a:endParaRPr lang="en-US" altLang="en-US" sz="1200" b="1">
              <a:latin typeface="Calibri" charset="0"/>
            </a:endParaRPr>
          </a:p>
        </p:txBody>
      </p:sp>
    </p:spTree>
    <p:extLst>
      <p:ext uri="{BB962C8B-B14F-4D97-AF65-F5344CB8AC3E}">
        <p14:creationId xmlns:p14="http://schemas.microsoft.com/office/powerpoint/2010/main" val="249155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500"/>
                                        <p:tgtEl>
                                          <p:spTgt spid="2150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fade">
                                      <p:cBhvr>
                                        <p:cTn id="19" dur="500"/>
                                        <p:tgtEl>
                                          <p:spTgt spid="21507">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Effect transition="in" filter="fade">
                                      <p:cBhvr>
                                        <p:cTn id="25"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05"/>
          <p:cNvSpPr>
            <a:spLocks noGrp="1"/>
          </p:cNvSpPr>
          <p:nvPr>
            <p:ph type="title" idx="4294967295"/>
          </p:nvPr>
        </p:nvSpPr>
        <p:spPr>
          <a:xfrm>
            <a:off x="457200" y="692150"/>
            <a:ext cx="8229600" cy="655638"/>
          </a:xfrm>
          <a:noFill/>
        </p:spPr>
        <p:txBody>
          <a:bodyPr/>
          <a:lstStyle/>
          <a:p>
            <a:pPr algn="ctr"/>
            <a:r>
              <a:rPr lang="en-US" altLang="en-US" smtClean="0">
                <a:latin typeface="+mj-lt"/>
              </a:rPr>
              <a:t>POSITION LIMITS</a:t>
            </a:r>
          </a:p>
        </p:txBody>
      </p:sp>
      <p:sp>
        <p:nvSpPr>
          <p:cNvPr id="22531" name="Rectangle 206"/>
          <p:cNvSpPr>
            <a:spLocks noGrp="1"/>
          </p:cNvSpPr>
          <p:nvPr>
            <p:ph idx="4294967295"/>
          </p:nvPr>
        </p:nvSpPr>
        <p:spPr>
          <a:xfrm>
            <a:off x="457200" y="1484313"/>
            <a:ext cx="8229600" cy="4297362"/>
          </a:xfrm>
        </p:spPr>
        <p:txBody>
          <a:bodyPr/>
          <a:lstStyle/>
          <a:p>
            <a:pPr marL="457200" indent="-457200">
              <a:spcBef>
                <a:spcPts val="600"/>
              </a:spcBef>
              <a:spcAft>
                <a:spcPts val="600"/>
              </a:spcAft>
            </a:pPr>
            <a:r>
              <a:rPr lang="en-US" altLang="en-US" sz="2400" smtClean="0">
                <a:solidFill>
                  <a:schemeClr val="accent3"/>
                </a:solidFill>
              </a:rPr>
              <a:t>When deciding what action to take concerning a position limit violation, CME considers</a:t>
            </a:r>
          </a:p>
          <a:p>
            <a:pPr marL="857250" lvl="1" indent="-457200">
              <a:spcBef>
                <a:spcPts val="600"/>
              </a:spcBef>
              <a:spcAft>
                <a:spcPts val="600"/>
              </a:spcAft>
            </a:pPr>
            <a:r>
              <a:rPr lang="en-US" altLang="en-US" smtClean="0">
                <a:solidFill>
                  <a:schemeClr val="accent3"/>
                </a:solidFill>
              </a:rPr>
              <a:t>Size of the position in excess of the limit</a:t>
            </a:r>
          </a:p>
          <a:p>
            <a:pPr marL="857250" lvl="1" indent="-457200">
              <a:spcBef>
                <a:spcPts val="600"/>
              </a:spcBef>
              <a:spcAft>
                <a:spcPts val="600"/>
              </a:spcAft>
            </a:pPr>
            <a:r>
              <a:rPr lang="en-US" altLang="en-US" smtClean="0">
                <a:solidFill>
                  <a:schemeClr val="accent3"/>
                </a:solidFill>
              </a:rPr>
              <a:t>Previous violations</a:t>
            </a:r>
          </a:p>
          <a:p>
            <a:pPr marL="857250" lvl="1" indent="-457200">
              <a:spcBef>
                <a:spcPts val="600"/>
              </a:spcBef>
              <a:spcAft>
                <a:spcPts val="600"/>
              </a:spcAft>
            </a:pPr>
            <a:r>
              <a:rPr lang="en-US" altLang="en-US" smtClean="0">
                <a:solidFill>
                  <a:schemeClr val="accent3"/>
                </a:solidFill>
              </a:rPr>
              <a:t>Length of the violation</a:t>
            </a:r>
          </a:p>
          <a:p>
            <a:pPr marL="857250" lvl="1" indent="-457200">
              <a:spcBef>
                <a:spcPts val="600"/>
              </a:spcBef>
              <a:spcAft>
                <a:spcPts val="600"/>
              </a:spcAft>
            </a:pPr>
            <a:r>
              <a:rPr lang="en-US" altLang="en-US" smtClean="0">
                <a:solidFill>
                  <a:schemeClr val="accent3"/>
                </a:solidFill>
              </a:rPr>
              <a:t>Profit resulting from the violation</a:t>
            </a:r>
          </a:p>
          <a:p>
            <a:pPr marL="457200" indent="-457200">
              <a:spcBef>
                <a:spcPts val="600"/>
              </a:spcBef>
              <a:spcAft>
                <a:spcPts val="600"/>
              </a:spcAft>
            </a:pPr>
            <a:r>
              <a:rPr lang="en-US" altLang="en-US" sz="2400" smtClean="0">
                <a:solidFill>
                  <a:schemeClr val="accent3"/>
                </a:solidFill>
              </a:rPr>
              <a:t>Exchange inquiries concerning position limits (or other “routine” violations) can be time-consuming, stressful, and expensive</a:t>
            </a:r>
          </a:p>
          <a:p>
            <a:pPr marL="457200" indent="-457200">
              <a:spcBef>
                <a:spcPts val="600"/>
              </a:spcBef>
              <a:spcAft>
                <a:spcPts val="600"/>
              </a:spcAft>
            </a:pPr>
            <a:r>
              <a:rPr lang="en-US" altLang="en-US" sz="2400" smtClean="0">
                <a:solidFill>
                  <a:schemeClr val="accent3"/>
                </a:solidFill>
              </a:rPr>
              <a:t>Position limit fines can range from four to six figures</a:t>
            </a:r>
          </a:p>
          <a:p>
            <a:pPr marL="457200" indent="-457200">
              <a:spcBef>
                <a:spcPts val="600"/>
              </a:spcBef>
              <a:spcAft>
                <a:spcPts val="600"/>
              </a:spcAft>
            </a:pPr>
            <a:endParaRPr lang="en-US" altLang="en-US" sz="1200" smtClean="0"/>
          </a:p>
        </p:txBody>
      </p:sp>
      <p:sp>
        <p:nvSpPr>
          <p:cNvPr id="22532" name="Rectangle 207"/>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1D207C50-B4E9-44F8-9C7E-EF23C89C9184}" type="slidenum">
              <a:rPr lang="en-US" altLang="en-US" sz="1200" b="1">
                <a:latin typeface="Calibri" charset="0"/>
              </a:rPr>
              <a:pPr algn="r">
                <a:spcBef>
                  <a:spcPct val="0"/>
                </a:spcBef>
                <a:buFontTx/>
                <a:buNone/>
              </a:pPr>
              <a:t>49</a:t>
            </a:fld>
            <a:endParaRPr lang="en-US" altLang="en-US" sz="1200" b="1">
              <a:latin typeface="Calibri" charset="0"/>
            </a:endParaRPr>
          </a:p>
        </p:txBody>
      </p:sp>
    </p:spTree>
    <p:extLst>
      <p:ext uri="{BB962C8B-B14F-4D97-AF65-F5344CB8AC3E}">
        <p14:creationId xmlns:p14="http://schemas.microsoft.com/office/powerpoint/2010/main" val="2428247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cBhvr>
                                        <p:cTn id="13" dur="500"/>
                                        <p:tgtEl>
                                          <p:spTgt spid="2253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Effect transition="in" filter="fade">
                                      <p:cBhvr>
                                        <p:cTn id="19" dur="500"/>
                                        <p:tgtEl>
                                          <p:spTgt spid="22531">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fade">
                                      <p:cBhvr>
                                        <p:cTn id="25" dur="500"/>
                                        <p:tgtEl>
                                          <p:spTgt spid="2253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Effect transition="in" filter="fade">
                                      <p:cBhvr>
                                        <p:cTn id="31" dur="500"/>
                                        <p:tgtEl>
                                          <p:spTgt spid="22531">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indefinite"/>
                            </p:stCondLst>
                          </p:cTn>
                        </p:par>
                        <p:par>
                          <p:cTn id="34" fill="hold" nodeType="after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2017 was a transition year</a:t>
            </a:r>
            <a:endParaRPr lang="en-US"/>
          </a:p>
        </p:txBody>
      </p:sp>
      <p:sp>
        <p:nvSpPr>
          <p:cNvPr id="3" name="Content Placeholder 2"/>
          <p:cNvSpPr>
            <a:spLocks noGrp="1"/>
          </p:cNvSpPr>
          <p:nvPr>
            <p:ph idx="1"/>
          </p:nvPr>
        </p:nvSpPr>
        <p:spPr>
          <a:xfrm>
            <a:off x="457200" y="1828800"/>
            <a:ext cx="8229600" cy="4495800"/>
          </a:xfrm>
        </p:spPr>
        <p:txBody>
          <a:bodyPr/>
          <a:lstStyle/>
          <a:p>
            <a:pPr>
              <a:spcBef>
                <a:spcPts val="600"/>
              </a:spcBef>
              <a:spcAft>
                <a:spcPts val="600"/>
              </a:spcAft>
            </a:pPr>
            <a:r>
              <a:rPr lang="en-US" sz="2000" smtClean="0"/>
              <a:t>Themes of jobs growth, capital formation and avoiding controversy</a:t>
            </a:r>
          </a:p>
          <a:p>
            <a:pPr>
              <a:spcBef>
                <a:spcPts val="600"/>
              </a:spcBef>
              <a:spcAft>
                <a:spcPts val="600"/>
              </a:spcAft>
            </a:pPr>
            <a:r>
              <a:rPr lang="en-US" sz="2000" smtClean="0"/>
              <a:t>SEC brought nearly 19% fewer standalone enforcement actions, with 35% less in penalties and 5% more in disgorgement amounts</a:t>
            </a:r>
          </a:p>
          <a:p>
            <a:pPr lvl="1">
              <a:spcBef>
                <a:spcPts val="600"/>
              </a:spcBef>
              <a:spcAft>
                <a:spcPts val="600"/>
              </a:spcAft>
            </a:pPr>
            <a:r>
              <a:rPr lang="en-US" sz="1600" smtClean="0"/>
              <a:t>16% fewer actions against investment advisers and investment companies and 13% fewer actions against broker-dealers</a:t>
            </a:r>
          </a:p>
          <a:p>
            <a:pPr lvl="1">
              <a:spcBef>
                <a:spcPts val="600"/>
              </a:spcBef>
              <a:spcAft>
                <a:spcPts val="600"/>
              </a:spcAft>
            </a:pPr>
            <a:r>
              <a:rPr lang="en-US" sz="1600" smtClean="0"/>
              <a:t>Decrease </a:t>
            </a:r>
            <a:r>
              <a:rPr lang="en-US" sz="1600" u="sng" smtClean="0"/>
              <a:t>not</a:t>
            </a:r>
            <a:r>
              <a:rPr lang="en-US" sz="1600" smtClean="0"/>
              <a:t> attributed by SEC to change in policy or direction but to 2016 conclusion of Municipalities Continuing Disclosure Cooperation Initiative </a:t>
            </a:r>
          </a:p>
          <a:p>
            <a:pPr lvl="1">
              <a:spcBef>
                <a:spcPts val="600"/>
              </a:spcBef>
              <a:spcAft>
                <a:spcPts val="600"/>
              </a:spcAft>
            </a:pPr>
            <a:r>
              <a:rPr lang="en-US" sz="1600" b="1" smtClean="0"/>
              <a:t>30</a:t>
            </a:r>
            <a:r>
              <a:rPr lang="en-US" sz="1600" b="1"/>
              <a:t>% of all </a:t>
            </a:r>
            <a:r>
              <a:rPr lang="en-US" sz="1600" b="1" smtClean="0"/>
              <a:t>enforcement actions </a:t>
            </a:r>
            <a:r>
              <a:rPr lang="en-US" sz="1600" b="1"/>
              <a:t>were brought against investment advisers, investment companies and broker-dealers </a:t>
            </a:r>
          </a:p>
          <a:p>
            <a:pPr>
              <a:spcBef>
                <a:spcPts val="600"/>
              </a:spcBef>
              <a:spcAft>
                <a:spcPts val="600"/>
              </a:spcAft>
            </a:pPr>
            <a:r>
              <a:rPr lang="en-US" sz="2000" smtClean="0"/>
              <a:t>Key 2017 Initiatives to be continued in 2018</a:t>
            </a:r>
          </a:p>
          <a:p>
            <a:pPr lvl="1">
              <a:spcBef>
                <a:spcPts val="600"/>
              </a:spcBef>
              <a:spcAft>
                <a:spcPts val="600"/>
              </a:spcAft>
            </a:pPr>
            <a:r>
              <a:rPr lang="en-US" sz="2000" smtClean="0"/>
              <a:t>Retail Strategy Task Force</a:t>
            </a:r>
          </a:p>
          <a:p>
            <a:pPr lvl="1">
              <a:spcBef>
                <a:spcPts val="600"/>
              </a:spcBef>
              <a:spcAft>
                <a:spcPts val="600"/>
              </a:spcAft>
            </a:pPr>
            <a:r>
              <a:rPr lang="en-US" sz="2000" smtClean="0"/>
              <a:t>Cyber Unit</a:t>
            </a:r>
            <a:endParaRPr lang="en-US" sz="2000"/>
          </a:p>
        </p:txBody>
      </p:sp>
      <p:sp>
        <p:nvSpPr>
          <p:cNvPr id="4" name="TextBox 3"/>
          <p:cNvSpPr txBox="1"/>
          <p:nvPr/>
        </p:nvSpPr>
        <p:spPr>
          <a:xfrm>
            <a:off x="8686800" y="6107668"/>
            <a:ext cx="304800" cy="369332"/>
          </a:xfrm>
          <a:prstGeom prst="rect">
            <a:avLst/>
          </a:prstGeom>
          <a:noFill/>
        </p:spPr>
        <p:txBody>
          <a:bodyPr wrap="square" rtlCol="0">
            <a:spAutoFit/>
          </a:bodyPr>
          <a:lstStyle/>
          <a:p>
            <a:fld id="{64A091A7-A8BB-4A00-99E3-FD4672707EA0}" type="slidenum">
              <a:rPr lang="en-US" smtClean="0"/>
              <a:t>5</a:t>
            </a:fld>
            <a:endParaRPr lang="en-US"/>
          </a:p>
        </p:txBody>
      </p:sp>
      <p:pic>
        <p:nvPicPr>
          <p:cNvPr id="1029" name="Picture 5" descr="C:\Users\lambrase\AppData\Local\Microsoft\Windows\Temporary Internet Files\Content.IE5\HKEARDQ3\h0us3s-Signs-Hazard-Warning-9[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4267200"/>
            <a:ext cx="533399" cy="46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8537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10"/>
          <p:cNvSpPr>
            <a:spLocks noGrp="1"/>
          </p:cNvSpPr>
          <p:nvPr>
            <p:ph type="title" idx="4294967295"/>
          </p:nvPr>
        </p:nvSpPr>
        <p:spPr>
          <a:xfrm>
            <a:off x="457200" y="692150"/>
            <a:ext cx="8229600" cy="655638"/>
          </a:xfrm>
          <a:noFill/>
        </p:spPr>
        <p:txBody>
          <a:bodyPr/>
          <a:lstStyle/>
          <a:p>
            <a:pPr algn="ctr"/>
            <a:r>
              <a:rPr lang="en-US" altLang="en-US" smtClean="0">
                <a:latin typeface="+mj-lt"/>
              </a:rPr>
              <a:t>POSITION LIMITS</a:t>
            </a:r>
          </a:p>
        </p:txBody>
      </p:sp>
      <p:sp>
        <p:nvSpPr>
          <p:cNvPr id="23555" name="Rectangle 211"/>
          <p:cNvSpPr>
            <a:spLocks noGrp="1"/>
          </p:cNvSpPr>
          <p:nvPr>
            <p:ph idx="4294967295"/>
          </p:nvPr>
        </p:nvSpPr>
        <p:spPr>
          <a:xfrm>
            <a:off x="457200" y="1341438"/>
            <a:ext cx="8229600" cy="4297362"/>
          </a:xfrm>
        </p:spPr>
        <p:txBody>
          <a:bodyPr/>
          <a:lstStyle/>
          <a:p>
            <a:pPr marL="457200" indent="-457200">
              <a:spcBef>
                <a:spcPts val="600"/>
              </a:spcBef>
              <a:spcAft>
                <a:spcPts val="600"/>
              </a:spcAft>
            </a:pPr>
            <a:r>
              <a:rPr lang="en-US" altLang="en-US" sz="2000" smtClean="0">
                <a:solidFill>
                  <a:schemeClr val="accent3"/>
                </a:solidFill>
              </a:rPr>
              <a:t>If you have a bona fide commercial need to trade in excess of position limits, you may seek a “hedge exemption” from the exchange </a:t>
            </a:r>
            <a:r>
              <a:rPr lang="en-US" altLang="en-US" sz="2000" i="1" smtClean="0">
                <a:solidFill>
                  <a:schemeClr val="accent3"/>
                </a:solidFill>
              </a:rPr>
              <a:t>before exceeding the limit</a:t>
            </a:r>
            <a:r>
              <a:rPr lang="en-US" altLang="en-US" sz="2000" smtClean="0">
                <a:solidFill>
                  <a:schemeClr val="accent3"/>
                </a:solidFill>
              </a:rPr>
              <a:t>. (Rule 559)  CME requires:</a:t>
            </a:r>
          </a:p>
          <a:p>
            <a:pPr marL="857250" lvl="1" indent="-457200">
              <a:spcBef>
                <a:spcPts val="600"/>
              </a:spcBef>
              <a:spcAft>
                <a:spcPts val="600"/>
              </a:spcAft>
            </a:pPr>
            <a:r>
              <a:rPr lang="en-US" altLang="en-US" sz="2000" smtClean="0">
                <a:solidFill>
                  <a:schemeClr val="accent3"/>
                </a:solidFill>
              </a:rPr>
              <a:t>Complete and accurate explanations of the underlying exposure</a:t>
            </a:r>
          </a:p>
          <a:p>
            <a:pPr marL="857250" lvl="1" indent="-457200">
              <a:spcBef>
                <a:spcPts val="600"/>
              </a:spcBef>
              <a:spcAft>
                <a:spcPts val="600"/>
              </a:spcAft>
            </a:pPr>
            <a:r>
              <a:rPr lang="en-US" altLang="en-US" sz="2000" smtClean="0">
                <a:solidFill>
                  <a:schemeClr val="accent3"/>
                </a:solidFill>
              </a:rPr>
              <a:t>Agreement to promptly provide information or documentation regarding the trader’s financial condition</a:t>
            </a:r>
          </a:p>
          <a:p>
            <a:pPr marL="857250" lvl="1" indent="-457200">
              <a:spcBef>
                <a:spcPts val="600"/>
              </a:spcBef>
              <a:spcAft>
                <a:spcPts val="600"/>
              </a:spcAft>
            </a:pPr>
            <a:r>
              <a:rPr lang="en-US" altLang="en-US" sz="2000" smtClean="0">
                <a:solidFill>
                  <a:schemeClr val="accent3"/>
                </a:solidFill>
              </a:rPr>
              <a:t>Agreement to comply with all terms, conditions, or limitations imposed by CME’s Market Regulation Department</a:t>
            </a:r>
          </a:p>
          <a:p>
            <a:pPr marL="857250" lvl="1" indent="-457200">
              <a:spcBef>
                <a:spcPts val="600"/>
              </a:spcBef>
              <a:spcAft>
                <a:spcPts val="600"/>
              </a:spcAft>
            </a:pPr>
            <a:r>
              <a:rPr lang="en-US" altLang="en-US" sz="2000" smtClean="0">
                <a:solidFill>
                  <a:schemeClr val="accent3"/>
                </a:solidFill>
              </a:rPr>
              <a:t>Agreement that Market Regulation may, for cause, modify or revoke the exemption at any time</a:t>
            </a:r>
          </a:p>
          <a:p>
            <a:pPr marL="857250" lvl="1" indent="-457200">
              <a:spcBef>
                <a:spcPts val="600"/>
              </a:spcBef>
              <a:spcAft>
                <a:spcPts val="600"/>
              </a:spcAft>
            </a:pPr>
            <a:r>
              <a:rPr lang="en-US" altLang="en-US" sz="2000" smtClean="0">
                <a:solidFill>
                  <a:schemeClr val="accent3"/>
                </a:solidFill>
              </a:rPr>
              <a:t>Agreement to promptly submit supplemental information if there is a material change</a:t>
            </a:r>
          </a:p>
          <a:p>
            <a:pPr marL="857250" lvl="1" indent="-457200">
              <a:spcBef>
                <a:spcPts val="600"/>
              </a:spcBef>
              <a:spcAft>
                <a:spcPts val="600"/>
              </a:spcAft>
            </a:pPr>
            <a:r>
              <a:rPr lang="en-US" altLang="en-US" sz="2000" smtClean="0">
                <a:solidFill>
                  <a:schemeClr val="accent3"/>
                </a:solidFill>
              </a:rPr>
              <a:t>Agreement to initiate and liquidate in an </a:t>
            </a:r>
            <a:r>
              <a:rPr lang="en-US" altLang="en-US" sz="2000" i="1" smtClean="0">
                <a:solidFill>
                  <a:schemeClr val="accent3"/>
                </a:solidFill>
              </a:rPr>
              <a:t>orderly manner</a:t>
            </a:r>
            <a:endParaRPr lang="en-US" altLang="en-US" sz="2000" smtClean="0">
              <a:solidFill>
                <a:schemeClr val="accent3"/>
              </a:solidFill>
            </a:endParaRPr>
          </a:p>
        </p:txBody>
      </p:sp>
      <p:sp>
        <p:nvSpPr>
          <p:cNvPr id="23556" name="Rectangle 212"/>
          <p:cNvSpPr/>
          <p:nvPr/>
        </p:nvSpPr>
        <p:spPr bwMode="auto">
          <a:xfrm>
            <a:off x="6705600" y="5922963"/>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9F964953-651D-49F7-82ED-EE81401D7B78}" type="slidenum">
              <a:rPr lang="en-US" altLang="en-US" sz="1200" b="1">
                <a:latin typeface="Calibri" charset="0"/>
              </a:rPr>
              <a:pPr algn="r">
                <a:spcBef>
                  <a:spcPct val="0"/>
                </a:spcBef>
                <a:buFontTx/>
                <a:buNone/>
              </a:pPr>
              <a:t>50</a:t>
            </a:fld>
            <a:endParaRPr lang="en-US" altLang="en-US" sz="1200" b="1">
              <a:latin typeface="Calibri" charset="0"/>
            </a:endParaRPr>
          </a:p>
        </p:txBody>
      </p:sp>
    </p:spTree>
    <p:extLst>
      <p:ext uri="{BB962C8B-B14F-4D97-AF65-F5344CB8AC3E}">
        <p14:creationId xmlns:p14="http://schemas.microsoft.com/office/powerpoint/2010/main" val="213948107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15"/>
          <p:cNvSpPr>
            <a:spLocks noGrp="1"/>
          </p:cNvSpPr>
          <p:nvPr>
            <p:ph type="title" idx="4294967295"/>
          </p:nvPr>
        </p:nvSpPr>
        <p:spPr>
          <a:xfrm>
            <a:off x="457200" y="692150"/>
            <a:ext cx="8229600" cy="655638"/>
          </a:xfrm>
          <a:noFill/>
        </p:spPr>
        <p:txBody>
          <a:bodyPr/>
          <a:lstStyle/>
          <a:p>
            <a:pPr algn="ctr"/>
            <a:r>
              <a:rPr lang="en-US" altLang="en-US" smtClean="0">
                <a:latin typeface="+mj-lt"/>
              </a:rPr>
              <a:t>POSITION LIMITS</a:t>
            </a:r>
          </a:p>
        </p:txBody>
      </p:sp>
      <p:sp>
        <p:nvSpPr>
          <p:cNvPr id="24579" name="Rectangle 216"/>
          <p:cNvSpPr>
            <a:spLocks noGrp="1"/>
          </p:cNvSpPr>
          <p:nvPr>
            <p:ph idx="4294967295"/>
          </p:nvPr>
        </p:nvSpPr>
        <p:spPr>
          <a:xfrm>
            <a:off x="457200" y="1412875"/>
            <a:ext cx="8229600" cy="4297363"/>
          </a:xfrm>
        </p:spPr>
        <p:txBody>
          <a:bodyPr/>
          <a:lstStyle/>
          <a:p>
            <a:pPr marL="457200" indent="-457200">
              <a:spcBef>
                <a:spcPts val="600"/>
              </a:spcBef>
              <a:spcAft>
                <a:spcPts val="600"/>
              </a:spcAft>
            </a:pPr>
            <a:r>
              <a:rPr lang="en-US" altLang="en-US" sz="2400" smtClean="0">
                <a:solidFill>
                  <a:schemeClr val="accent3"/>
                </a:solidFill>
              </a:rPr>
              <a:t>Traders who receive a hedge exemption must annually file an updated application one year following the approval date of the most recent application, and failure to do so will result in expiration of the exemption</a:t>
            </a:r>
          </a:p>
          <a:p>
            <a:pPr marL="457200" indent="-457200">
              <a:spcBef>
                <a:spcPts val="600"/>
              </a:spcBef>
              <a:spcAft>
                <a:spcPts val="600"/>
              </a:spcAft>
            </a:pPr>
            <a:r>
              <a:rPr lang="en-US" altLang="en-US" sz="2400" smtClean="0">
                <a:solidFill>
                  <a:schemeClr val="accent3"/>
                </a:solidFill>
              </a:rPr>
              <a:t>Kraft Foods Group allowed its hedge exemption to lapse, and was charged by the CFTC with position limit violations in a civil lawsuit filed in federal court</a:t>
            </a:r>
          </a:p>
          <a:p>
            <a:pPr marL="457200" indent="-457200">
              <a:spcBef>
                <a:spcPts val="600"/>
              </a:spcBef>
              <a:spcAft>
                <a:spcPts val="600"/>
              </a:spcAft>
            </a:pPr>
            <a:r>
              <a:rPr lang="en-US" altLang="en-US" sz="2400" smtClean="0">
                <a:solidFill>
                  <a:schemeClr val="accent3"/>
                </a:solidFill>
              </a:rPr>
              <a:t>Aggregation – The CFTC and exchanges have complex rules around this, but all positions in a particular contract, even in different accounts or at different firms, must be combined for purposes of position limit compliance unless conditions and exceptions apply</a:t>
            </a:r>
          </a:p>
          <a:p>
            <a:pPr marL="457200" indent="-457200">
              <a:spcBef>
                <a:spcPts val="600"/>
              </a:spcBef>
              <a:spcAft>
                <a:spcPts val="600"/>
              </a:spcAft>
            </a:pPr>
            <a:endParaRPr lang="en-US" altLang="en-US" sz="2000" smtClean="0"/>
          </a:p>
        </p:txBody>
      </p:sp>
      <p:sp>
        <p:nvSpPr>
          <p:cNvPr id="24580" name="Rectangle 217"/>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6A4FC9E7-C83B-4F9B-BE96-DCDD4DC0AFB8}" type="slidenum">
              <a:rPr lang="en-US" altLang="en-US" sz="1200" b="1">
                <a:latin typeface="Calibri" charset="0"/>
              </a:rPr>
              <a:pPr algn="r">
                <a:spcBef>
                  <a:spcPct val="0"/>
                </a:spcBef>
                <a:buFontTx/>
                <a:buNone/>
              </a:pPr>
              <a:t>51</a:t>
            </a:fld>
            <a:endParaRPr lang="en-US" altLang="en-US" sz="1200" b="1">
              <a:latin typeface="Calibri" charset="0"/>
            </a:endParaRPr>
          </a:p>
        </p:txBody>
      </p:sp>
    </p:spTree>
    <p:extLst>
      <p:ext uri="{BB962C8B-B14F-4D97-AF65-F5344CB8AC3E}">
        <p14:creationId xmlns:p14="http://schemas.microsoft.com/office/powerpoint/2010/main" val="42284954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fade">
                                      <p:cBhvr>
                                        <p:cTn id="13"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00"/>
          <p:cNvSpPr>
            <a:spLocks noGrp="1"/>
          </p:cNvSpPr>
          <p:nvPr>
            <p:ph type="title" idx="4294967295"/>
          </p:nvPr>
        </p:nvSpPr>
        <p:spPr>
          <a:xfrm>
            <a:off x="457200" y="692150"/>
            <a:ext cx="8229600" cy="655638"/>
          </a:xfrm>
          <a:noFill/>
        </p:spPr>
        <p:txBody>
          <a:bodyPr/>
          <a:lstStyle/>
          <a:p>
            <a:pPr algn="ctr"/>
            <a:r>
              <a:rPr lang="en-US" altLang="en-US" smtClean="0">
                <a:latin typeface="+mj-lt"/>
              </a:rPr>
              <a:t>LOOKING AHEAD</a:t>
            </a:r>
          </a:p>
        </p:txBody>
      </p:sp>
      <p:sp>
        <p:nvSpPr>
          <p:cNvPr id="40963" name="Rectangle 301"/>
          <p:cNvSpPr>
            <a:spLocks noGrp="1"/>
          </p:cNvSpPr>
          <p:nvPr>
            <p:ph idx="4294967295"/>
          </p:nvPr>
        </p:nvSpPr>
        <p:spPr>
          <a:xfrm>
            <a:off x="457200" y="1341438"/>
            <a:ext cx="8229600" cy="4297362"/>
          </a:xfrm>
        </p:spPr>
        <p:txBody>
          <a:bodyPr/>
          <a:lstStyle/>
          <a:p>
            <a:pPr marL="457200" indent="-457200">
              <a:spcBef>
                <a:spcPts val="600"/>
              </a:spcBef>
              <a:spcAft>
                <a:spcPts val="600"/>
              </a:spcAft>
            </a:pPr>
            <a:r>
              <a:rPr lang="en-US" altLang="en-US" sz="2400" smtClean="0">
                <a:solidFill>
                  <a:schemeClr val="accent3"/>
                </a:solidFill>
              </a:rPr>
              <a:t>Trading firms are required to supervise their employees and agents, including Automated Trading Systems</a:t>
            </a:r>
          </a:p>
          <a:p>
            <a:pPr marL="457200" indent="-457200">
              <a:spcBef>
                <a:spcPts val="600"/>
              </a:spcBef>
              <a:spcAft>
                <a:spcPts val="600"/>
              </a:spcAft>
            </a:pPr>
            <a:r>
              <a:rPr lang="en-US" altLang="en-US" sz="2400" smtClean="0">
                <a:solidFill>
                  <a:schemeClr val="accent3"/>
                </a:solidFill>
              </a:rPr>
              <a:t>October 27, 2016 – CME fined Aardvark Trading LLC $205,000 because its ATS malfunctioned and entered excessive orders causing price and volume aberrations</a:t>
            </a:r>
          </a:p>
          <a:p>
            <a:pPr marL="457200" indent="-457200">
              <a:spcBef>
                <a:spcPts val="600"/>
              </a:spcBef>
              <a:spcAft>
                <a:spcPts val="600"/>
              </a:spcAft>
            </a:pPr>
            <a:r>
              <a:rPr lang="en-US" altLang="en-US" sz="2400">
                <a:solidFill>
                  <a:schemeClr val="accent3"/>
                </a:solidFill>
              </a:rPr>
              <a:t>October 27, 2016 – CME fined Natixis $75,000 because its ATS allegedly malfunctioned and entered progressively increasing bids and offers resulting in price </a:t>
            </a:r>
            <a:r>
              <a:rPr lang="en-US" altLang="en-US" sz="2400" smtClean="0">
                <a:solidFill>
                  <a:schemeClr val="accent3"/>
                </a:solidFill>
              </a:rPr>
              <a:t>aberrations</a:t>
            </a:r>
          </a:p>
          <a:p>
            <a:pPr marL="457200" indent="-457200">
              <a:spcBef>
                <a:spcPts val="600"/>
              </a:spcBef>
              <a:spcAft>
                <a:spcPts val="600"/>
              </a:spcAft>
            </a:pPr>
            <a:r>
              <a:rPr lang="en-US" altLang="en-US" sz="2400">
                <a:solidFill>
                  <a:schemeClr val="accent3"/>
                </a:solidFill>
              </a:rPr>
              <a:t>December 23, 2016 – ICE Futures U.S. fined Marquette Partners, LP $20,000 because its ATS malfunctioned and entered and deleted excessive orders</a:t>
            </a:r>
          </a:p>
          <a:p>
            <a:pPr marL="457200" indent="-457200">
              <a:spcBef>
                <a:spcPts val="600"/>
              </a:spcBef>
              <a:spcAft>
                <a:spcPts val="600"/>
              </a:spcAft>
            </a:pPr>
            <a:endParaRPr lang="en-US" altLang="en-US" sz="2400">
              <a:solidFill>
                <a:schemeClr val="accent3"/>
              </a:solidFill>
            </a:endParaRPr>
          </a:p>
          <a:p>
            <a:pPr marL="457200" indent="-457200">
              <a:spcBef>
                <a:spcPts val="600"/>
              </a:spcBef>
              <a:spcAft>
                <a:spcPts val="600"/>
              </a:spcAft>
            </a:pPr>
            <a:endParaRPr lang="en-US" altLang="en-US" sz="2400" smtClean="0">
              <a:solidFill>
                <a:schemeClr val="accent3"/>
              </a:solidFill>
            </a:endParaRPr>
          </a:p>
          <a:p>
            <a:pPr marL="457200" indent="-457200">
              <a:spcBef>
                <a:spcPts val="600"/>
              </a:spcBef>
              <a:spcAft>
                <a:spcPts val="600"/>
              </a:spcAft>
            </a:pPr>
            <a:endParaRPr lang="en-US" altLang="en-US" sz="2400" smtClean="0"/>
          </a:p>
        </p:txBody>
      </p:sp>
      <p:sp>
        <p:nvSpPr>
          <p:cNvPr id="40964" name="Rectangle 30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00C1F22B-48B0-498F-AADD-92F574AEA81C}" type="slidenum">
              <a:rPr lang="en-US" altLang="en-US" sz="1200" b="1">
                <a:latin typeface="Calibri" charset="0"/>
              </a:rPr>
              <a:pPr algn="r">
                <a:spcBef>
                  <a:spcPct val="0"/>
                </a:spcBef>
                <a:buFontTx/>
                <a:buNone/>
              </a:pPr>
              <a:t>52</a:t>
            </a:fld>
            <a:endParaRPr lang="en-US" altLang="en-US" sz="1200" b="1">
              <a:latin typeface="Calibri" charset="0"/>
            </a:endParaRPr>
          </a:p>
        </p:txBody>
      </p:sp>
    </p:spTree>
    <p:extLst>
      <p:ext uri="{BB962C8B-B14F-4D97-AF65-F5344CB8AC3E}">
        <p14:creationId xmlns:p14="http://schemas.microsoft.com/office/powerpoint/2010/main" val="10892329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00"/>
          <p:cNvSpPr>
            <a:spLocks noGrp="1"/>
          </p:cNvSpPr>
          <p:nvPr>
            <p:ph type="title" idx="4294967295"/>
          </p:nvPr>
        </p:nvSpPr>
        <p:spPr>
          <a:xfrm>
            <a:off x="457200" y="692150"/>
            <a:ext cx="8229600" cy="655638"/>
          </a:xfrm>
          <a:noFill/>
        </p:spPr>
        <p:txBody>
          <a:bodyPr/>
          <a:lstStyle/>
          <a:p>
            <a:pPr algn="ctr"/>
            <a:r>
              <a:rPr lang="en-US" altLang="en-US" smtClean="0">
                <a:latin typeface="+mj-lt"/>
              </a:rPr>
              <a:t>LOOKING AHEAD</a:t>
            </a:r>
          </a:p>
        </p:txBody>
      </p:sp>
      <p:sp>
        <p:nvSpPr>
          <p:cNvPr id="40963" name="Rectangle 301"/>
          <p:cNvSpPr>
            <a:spLocks noGrp="1"/>
          </p:cNvSpPr>
          <p:nvPr>
            <p:ph idx="4294967295"/>
          </p:nvPr>
        </p:nvSpPr>
        <p:spPr>
          <a:xfrm>
            <a:off x="457200" y="1295400"/>
            <a:ext cx="8229600" cy="4297362"/>
          </a:xfrm>
        </p:spPr>
        <p:txBody>
          <a:bodyPr/>
          <a:lstStyle/>
          <a:p>
            <a:pPr marL="457200" indent="-457200">
              <a:spcBef>
                <a:spcPts val="600"/>
              </a:spcBef>
              <a:spcAft>
                <a:spcPts val="600"/>
              </a:spcAft>
            </a:pPr>
            <a:r>
              <a:rPr lang="en-US" sz="2400" smtClean="0">
                <a:solidFill>
                  <a:schemeClr val="accent3"/>
                </a:solidFill>
              </a:rPr>
              <a:t>March 20, 2017 – CME fined Saxo Bank for using an algorithm </a:t>
            </a:r>
            <a:r>
              <a:rPr lang="en-US" sz="2400">
                <a:solidFill>
                  <a:schemeClr val="accent3"/>
                </a:solidFill>
              </a:rPr>
              <a:t>to liquidate its clients’ under-margined positions by entering a market order for the entire quantity of the clients’ open </a:t>
            </a:r>
            <a:r>
              <a:rPr lang="en-US" sz="2400" smtClean="0">
                <a:solidFill>
                  <a:schemeClr val="accent3"/>
                </a:solidFill>
              </a:rPr>
              <a:t>position </a:t>
            </a:r>
          </a:p>
          <a:p>
            <a:pPr marL="857250" lvl="1" indent="-457200">
              <a:spcBef>
                <a:spcPts val="600"/>
              </a:spcBef>
              <a:spcAft>
                <a:spcPts val="600"/>
              </a:spcAft>
            </a:pPr>
            <a:r>
              <a:rPr lang="en-US" smtClean="0">
                <a:solidFill>
                  <a:schemeClr val="accent3"/>
                </a:solidFill>
              </a:rPr>
              <a:t>Did not take </a:t>
            </a:r>
            <a:r>
              <a:rPr lang="en-US">
                <a:solidFill>
                  <a:schemeClr val="accent3"/>
                </a:solidFill>
              </a:rPr>
              <a:t>into consideration market conditions </a:t>
            </a:r>
            <a:endParaRPr lang="en-US" smtClean="0">
              <a:solidFill>
                <a:schemeClr val="accent3"/>
              </a:solidFill>
            </a:endParaRPr>
          </a:p>
          <a:p>
            <a:pPr marL="857250" lvl="1" indent="-457200">
              <a:spcBef>
                <a:spcPts val="600"/>
              </a:spcBef>
              <a:spcAft>
                <a:spcPts val="600"/>
              </a:spcAft>
            </a:pPr>
            <a:r>
              <a:rPr lang="en-US" smtClean="0">
                <a:solidFill>
                  <a:schemeClr val="accent3"/>
                </a:solidFill>
              </a:rPr>
              <a:t>Caused </a:t>
            </a:r>
            <a:r>
              <a:rPr lang="en-US">
                <a:solidFill>
                  <a:schemeClr val="accent3"/>
                </a:solidFill>
              </a:rPr>
              <a:t>significant price movements in </a:t>
            </a:r>
            <a:r>
              <a:rPr lang="en-US" smtClean="0">
                <a:solidFill>
                  <a:schemeClr val="accent3"/>
                </a:solidFill>
              </a:rPr>
              <a:t>futures </a:t>
            </a:r>
            <a:r>
              <a:rPr lang="en-US">
                <a:solidFill>
                  <a:schemeClr val="accent3"/>
                </a:solidFill>
              </a:rPr>
              <a:t>markets. </a:t>
            </a:r>
            <a:endParaRPr lang="en-US" smtClean="0">
              <a:solidFill>
                <a:schemeClr val="accent3"/>
              </a:solidFill>
            </a:endParaRPr>
          </a:p>
          <a:p>
            <a:pPr marL="857250" lvl="1" indent="-457200">
              <a:spcBef>
                <a:spcPts val="600"/>
              </a:spcBef>
              <a:spcAft>
                <a:spcPts val="600"/>
              </a:spcAft>
            </a:pPr>
            <a:r>
              <a:rPr lang="en-US" altLang="en-US" smtClean="0">
                <a:solidFill>
                  <a:schemeClr val="accent3"/>
                </a:solidFill>
              </a:rPr>
              <a:t>Fined $190,000</a:t>
            </a:r>
          </a:p>
          <a:p>
            <a:pPr marL="457200" indent="-457200">
              <a:spcBef>
                <a:spcPts val="600"/>
              </a:spcBef>
              <a:spcAft>
                <a:spcPts val="600"/>
              </a:spcAft>
            </a:pPr>
            <a:r>
              <a:rPr lang="en-US" altLang="en-US" sz="2400" smtClean="0">
                <a:solidFill>
                  <a:schemeClr val="accent3"/>
                </a:solidFill>
              </a:rPr>
              <a:t>December 21, 2017 – CME fined Volant Liquidity LLC $75,000 because its ATS malfunctioned causing sharp price movements and volume aberrations certain stock index futures products</a:t>
            </a:r>
          </a:p>
          <a:p>
            <a:pPr marL="457200" indent="-457200">
              <a:spcBef>
                <a:spcPts val="600"/>
              </a:spcBef>
              <a:spcAft>
                <a:spcPts val="600"/>
              </a:spcAft>
            </a:pPr>
            <a:endParaRPr lang="en-US" altLang="en-US" sz="2400" smtClean="0"/>
          </a:p>
        </p:txBody>
      </p:sp>
      <p:sp>
        <p:nvSpPr>
          <p:cNvPr id="40964" name="Rectangle 30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00C1F22B-48B0-498F-AADD-92F574AEA81C}" type="slidenum">
              <a:rPr lang="en-US" altLang="en-US" sz="1200" b="1">
                <a:latin typeface="Calibri" charset="0"/>
              </a:rPr>
              <a:pPr algn="r">
                <a:spcBef>
                  <a:spcPct val="0"/>
                </a:spcBef>
                <a:buFontTx/>
                <a:buNone/>
              </a:pPr>
              <a:t>53</a:t>
            </a:fld>
            <a:endParaRPr lang="en-US" altLang="en-US" sz="1200" b="1">
              <a:latin typeface="Calibri" charset="0"/>
            </a:endParaRPr>
          </a:p>
        </p:txBody>
      </p:sp>
    </p:spTree>
    <p:extLst>
      <p:ext uri="{BB962C8B-B14F-4D97-AF65-F5344CB8AC3E}">
        <p14:creationId xmlns:p14="http://schemas.microsoft.com/office/powerpoint/2010/main" val="824858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Effect transition="in" filter="fade">
                                      <p:cBhvr>
                                        <p:cTn id="13" dur="500"/>
                                        <p:tgtEl>
                                          <p:spTgt spid="4096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Effect transition="in" filter="fade">
                                      <p:cBhvr>
                                        <p:cTn id="19" dur="500"/>
                                        <p:tgtEl>
                                          <p:spTgt spid="4096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Effect transition="in" filter="fade">
                                      <p:cBhvr>
                                        <p:cTn id="25"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90"/>
          <p:cNvSpPr>
            <a:spLocks noGrp="1"/>
          </p:cNvSpPr>
          <p:nvPr>
            <p:ph type="title" idx="4294967295"/>
          </p:nvPr>
        </p:nvSpPr>
        <p:spPr>
          <a:xfrm>
            <a:off x="457200" y="692150"/>
            <a:ext cx="8229600" cy="655638"/>
          </a:xfrm>
          <a:noFill/>
        </p:spPr>
        <p:txBody>
          <a:bodyPr/>
          <a:lstStyle/>
          <a:p>
            <a:pPr algn="ctr"/>
            <a:r>
              <a:rPr lang="en-US" altLang="en-US" smtClean="0">
                <a:latin typeface="+mj-lt"/>
              </a:rPr>
              <a:t>LOOKING AHEAD</a:t>
            </a:r>
          </a:p>
        </p:txBody>
      </p:sp>
      <p:sp>
        <p:nvSpPr>
          <p:cNvPr id="39939" name="Rectangle 291"/>
          <p:cNvSpPr>
            <a:spLocks noGrp="1"/>
          </p:cNvSpPr>
          <p:nvPr>
            <p:ph idx="4294967295"/>
          </p:nvPr>
        </p:nvSpPr>
        <p:spPr>
          <a:xfrm>
            <a:off x="457200" y="1371600"/>
            <a:ext cx="8229600" cy="4297362"/>
          </a:xfrm>
        </p:spPr>
        <p:txBody>
          <a:bodyPr/>
          <a:lstStyle/>
          <a:p>
            <a:r>
              <a:rPr lang="en-US" altLang="en-US" sz="2400" smtClean="0">
                <a:solidFill>
                  <a:schemeClr val="accent3"/>
                </a:solidFill>
              </a:rPr>
              <a:t>The exchanges will continue to be the “cop on the beat.” They will continue to examine any trading that appears to be done with the intent to disrupt, or with reckless disregard for the adverse impact on, the orderly conduct of trading or the fair execution of transactions. (CME Rule 575.D)</a:t>
            </a:r>
          </a:p>
          <a:p>
            <a:r>
              <a:rPr lang="en-US" altLang="en-US" sz="2400" smtClean="0">
                <a:solidFill>
                  <a:schemeClr val="accent3"/>
                </a:solidFill>
              </a:rPr>
              <a:t>What is “orderly conduct” and “fair execution”?</a:t>
            </a:r>
          </a:p>
          <a:p>
            <a:r>
              <a:rPr lang="en-US" altLang="en-US" sz="2400" smtClean="0">
                <a:solidFill>
                  <a:schemeClr val="accent3"/>
                </a:solidFill>
              </a:rPr>
              <a:t>Where is the line between “fair” and “unfair” execution?</a:t>
            </a:r>
          </a:p>
          <a:p>
            <a:r>
              <a:rPr lang="en-US" altLang="en-US" sz="2400" i="1" smtClean="0">
                <a:solidFill>
                  <a:schemeClr val="accent3"/>
                </a:solidFill>
              </a:rPr>
              <a:t>Is</a:t>
            </a:r>
            <a:r>
              <a:rPr lang="en-US" altLang="en-US" sz="2400" smtClean="0">
                <a:solidFill>
                  <a:schemeClr val="accent3"/>
                </a:solidFill>
              </a:rPr>
              <a:t> there a line?</a:t>
            </a:r>
          </a:p>
          <a:p>
            <a:r>
              <a:rPr lang="en-US" altLang="en-US" sz="2400" smtClean="0">
                <a:solidFill>
                  <a:schemeClr val="accent3"/>
                </a:solidFill>
              </a:rPr>
              <a:t>Per the CFTC, holding a large position nearing the expiration of a contract could be considered to be “disruptive trading or use of a manipulative device”</a:t>
            </a:r>
          </a:p>
          <a:p>
            <a:endParaRPr lang="en-US" altLang="en-US" sz="2400" smtClean="0"/>
          </a:p>
          <a:p>
            <a:r>
              <a:rPr lang="en-US" altLang="en-US" sz="2400" smtClean="0"/>
              <a:t> </a:t>
            </a:r>
          </a:p>
        </p:txBody>
      </p:sp>
      <p:sp>
        <p:nvSpPr>
          <p:cNvPr id="39940" name="Rectangle 292"/>
          <p:cNvSpPr/>
          <p:nvPr/>
        </p:nvSpPr>
        <p:spPr bwMode="auto">
          <a:xfrm>
            <a:off x="6875463" y="6110288"/>
            <a:ext cx="2089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charset="0"/>
              <a:buChar char="§"/>
              <a:defRPr sz="2800">
                <a:solidFill>
                  <a:srgbClr val="51626F"/>
                </a:solidFill>
                <a:latin typeface="Arial"/>
                <a:cs typeface="Arial"/>
              </a:defRPr>
            </a:lvl1pPr>
            <a:lvl2pPr marL="742950" indent="-285750" eaLnBrk="0" hangingPunct="0">
              <a:spcBef>
                <a:spcPct val="20000"/>
              </a:spcBef>
              <a:buClr>
                <a:srgbClr val="622567"/>
              </a:buClr>
              <a:buFont typeface="Wingdings" charset="0"/>
              <a:buChar char="§"/>
              <a:defRPr sz="2400">
                <a:solidFill>
                  <a:srgbClr val="51626F"/>
                </a:solidFill>
                <a:latin typeface="Arial"/>
                <a:cs typeface="Arial"/>
              </a:defRPr>
            </a:lvl2pPr>
            <a:lvl3pPr marL="1143000" indent="-228600" eaLnBrk="0" hangingPunct="0">
              <a:spcBef>
                <a:spcPct val="20000"/>
              </a:spcBef>
              <a:buClr>
                <a:srgbClr val="E66E32"/>
              </a:buClr>
              <a:buFont typeface="Wingdings" charset="0"/>
              <a:buChar char="§"/>
              <a:defRPr sz="2000">
                <a:solidFill>
                  <a:srgbClr val="51626F"/>
                </a:solidFill>
                <a:latin typeface="Arial"/>
                <a:cs typeface="Arial"/>
              </a:defRPr>
            </a:lvl3pPr>
            <a:lvl4pPr marL="1485900" indent="-228600" eaLnBrk="0" hangingPunct="0">
              <a:spcBef>
                <a:spcPct val="20000"/>
              </a:spcBef>
              <a:buClr>
                <a:srgbClr val="51626F"/>
              </a:buClr>
              <a:buFont typeface="Wingdings" charset="0"/>
              <a:buChar char="§"/>
              <a:defRPr>
                <a:solidFill>
                  <a:srgbClr val="51626F"/>
                </a:solidFill>
                <a:latin typeface="Arial"/>
                <a:cs typeface="Arial"/>
              </a:defRPr>
            </a:lvl4pPr>
            <a:lvl5pPr marL="1831975" indent="-228600" eaLnBrk="0" hangingPunct="0">
              <a:spcBef>
                <a:spcPct val="20000"/>
              </a:spcBef>
              <a:buClr>
                <a:schemeClr val="bg2"/>
              </a:buClr>
              <a:buFont typeface="Wingdings" charset="0"/>
              <a:buChar char="§"/>
              <a:defRPr>
                <a:solidFill>
                  <a:schemeClr val="bg2"/>
                </a:solidFill>
                <a:latin typeface="Arial"/>
                <a:cs typeface="Arial"/>
              </a:defRPr>
            </a:lvl5pPr>
            <a:lvl6pPr marL="22891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6pPr>
            <a:lvl7pPr marL="27463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7pPr>
            <a:lvl8pPr marL="32035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8pPr>
            <a:lvl9pPr marL="3660775" indent="-228600" eaLnBrk="0" fontAlgn="base" hangingPunct="0">
              <a:spcBef>
                <a:spcPct val="20000"/>
              </a:spcBef>
              <a:spcAft>
                <a:spcPct val="0"/>
              </a:spcAft>
              <a:buClr>
                <a:schemeClr val="bg2"/>
              </a:buClr>
              <a:buSzTx/>
              <a:buFont typeface="Wingdings" charset="0"/>
              <a:buChar char="§"/>
              <a:defRPr>
                <a:solidFill>
                  <a:schemeClr val="bg2"/>
                </a:solidFill>
                <a:latin typeface="Arial"/>
                <a:cs typeface="Arial"/>
              </a:defRPr>
            </a:lvl9pPr>
          </a:lstStyle>
          <a:p>
            <a:pPr algn="r">
              <a:spcBef>
                <a:spcPct val="0"/>
              </a:spcBef>
              <a:buFontTx/>
              <a:buNone/>
            </a:pPr>
            <a:fld id="{BCD74E0D-AD8D-4D8F-93B7-5885BD460C7D}" type="slidenum">
              <a:rPr lang="en-US" altLang="en-US" sz="1200" b="1">
                <a:latin typeface="Calibri" charset="0"/>
              </a:rPr>
              <a:pPr algn="r">
                <a:spcBef>
                  <a:spcPct val="0"/>
                </a:spcBef>
                <a:buFontTx/>
                <a:buNone/>
              </a:pPr>
              <a:t>54</a:t>
            </a:fld>
            <a:endParaRPr lang="en-US" altLang="en-US" sz="1200" b="1">
              <a:latin typeface="Calibri" charset="0"/>
            </a:endParaRPr>
          </a:p>
        </p:txBody>
      </p:sp>
    </p:spTree>
    <p:extLst>
      <p:ext uri="{BB962C8B-B14F-4D97-AF65-F5344CB8AC3E}">
        <p14:creationId xmlns:p14="http://schemas.microsoft.com/office/powerpoint/2010/main" val="2723979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500"/>
                                        <p:tgtEl>
                                          <p:spTgt spid="39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fade">
                                      <p:cBhvr>
                                        <p:cTn id="13" dur="500"/>
                                        <p:tgtEl>
                                          <p:spTgt spid="3993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Effect transition="in" filter="fade">
                                      <p:cBhvr>
                                        <p:cTn id="19" dur="500"/>
                                        <p:tgtEl>
                                          <p:spTgt spid="39939">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9939">
                                            <p:txEl>
                                              <p:pRg st="4" end="4"/>
                                            </p:txEl>
                                          </p:spTgt>
                                        </p:tgtEl>
                                        <p:attrNameLst>
                                          <p:attrName>style.visibility</p:attrName>
                                        </p:attrNameLst>
                                      </p:cBhvr>
                                      <p:to>
                                        <p:strVal val="visible"/>
                                      </p:to>
                                    </p:set>
                                    <p:animEffect transition="in" filter="fade">
                                      <p:cBhvr>
                                        <p:cTn id="25"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Hot enforcement topics in 2017</a:t>
            </a:r>
            <a:endParaRPr lang="en-US"/>
          </a:p>
        </p:txBody>
      </p:sp>
      <p:sp>
        <p:nvSpPr>
          <p:cNvPr id="3" name="Content Placeholder 2"/>
          <p:cNvSpPr>
            <a:spLocks noGrp="1"/>
          </p:cNvSpPr>
          <p:nvPr>
            <p:ph idx="1"/>
          </p:nvPr>
        </p:nvSpPr>
        <p:spPr/>
        <p:txBody>
          <a:bodyPr/>
          <a:lstStyle/>
          <a:p>
            <a:pPr>
              <a:spcBef>
                <a:spcPts val="1200"/>
              </a:spcBef>
              <a:spcAft>
                <a:spcPts val="1200"/>
              </a:spcAft>
            </a:pPr>
            <a:r>
              <a:rPr lang="en-US" sz="2000" smtClean="0"/>
              <a:t>Plain vanilla fraud, Ponzi schemes, issuer disclosure and accounting fraud, digital currency and distributed ledger cases, insider trading and fewer “broken windows” cases</a:t>
            </a:r>
          </a:p>
          <a:p>
            <a:pPr>
              <a:spcBef>
                <a:spcPts val="1200"/>
              </a:spcBef>
              <a:spcAft>
                <a:spcPts val="1200"/>
              </a:spcAft>
            </a:pPr>
            <a:r>
              <a:rPr lang="en-US" sz="2000" smtClean="0"/>
              <a:t>Approval of Enforcement Division Co-Head required for initiation of Formal Orders of Investigation, reversing 2009 delegation to lower senior staff</a:t>
            </a:r>
          </a:p>
          <a:p>
            <a:pPr>
              <a:spcBef>
                <a:spcPts val="1200"/>
              </a:spcBef>
              <a:spcAft>
                <a:spcPts val="1200"/>
              </a:spcAft>
            </a:pPr>
            <a:r>
              <a:rPr lang="en-US" sz="2000" smtClean="0"/>
              <a:t>Supreme Court ruling that five-year Statute of Limitations applies to disgorgement actions (</a:t>
            </a:r>
            <a:r>
              <a:rPr lang="en-US" sz="2000" u="sng" smtClean="0"/>
              <a:t>SEC v. Kokesh</a:t>
            </a:r>
            <a:r>
              <a:rPr lang="en-US" sz="2000" smtClean="0"/>
              <a:t>)</a:t>
            </a:r>
          </a:p>
          <a:p>
            <a:pPr>
              <a:spcBef>
                <a:spcPts val="1200"/>
              </a:spcBef>
              <a:spcAft>
                <a:spcPts val="1200"/>
              </a:spcAft>
            </a:pPr>
            <a:r>
              <a:rPr lang="en-US" sz="2000" smtClean="0"/>
              <a:t>Cooperation credit still seen and touted as a factor in settlements</a:t>
            </a:r>
          </a:p>
        </p:txBody>
      </p:sp>
      <p:sp>
        <p:nvSpPr>
          <p:cNvPr id="4" name="TextBox 3"/>
          <p:cNvSpPr txBox="1"/>
          <p:nvPr/>
        </p:nvSpPr>
        <p:spPr>
          <a:xfrm>
            <a:off x="8686800" y="6107668"/>
            <a:ext cx="304800" cy="369332"/>
          </a:xfrm>
          <a:prstGeom prst="rect">
            <a:avLst/>
          </a:prstGeom>
          <a:noFill/>
        </p:spPr>
        <p:txBody>
          <a:bodyPr wrap="square" rtlCol="0">
            <a:spAutoFit/>
          </a:bodyPr>
          <a:lstStyle/>
          <a:p>
            <a:fld id="{64A091A7-A8BB-4A00-99E3-FD4672707EA0}" type="slidenum">
              <a:rPr lang="en-US" smtClean="0"/>
              <a:t>6</a:t>
            </a:fld>
            <a:endParaRPr lang="en-US"/>
          </a:p>
        </p:txBody>
      </p:sp>
    </p:spTree>
    <p:extLst>
      <p:ext uri="{BB962C8B-B14F-4D97-AF65-F5344CB8AC3E}">
        <p14:creationId xmlns:p14="http://schemas.microsoft.com/office/powerpoint/2010/main" val="19570778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Hot enforcement topics in 2017</a:t>
            </a:r>
            <a:endParaRPr lang="en-US"/>
          </a:p>
        </p:txBody>
      </p:sp>
      <p:sp>
        <p:nvSpPr>
          <p:cNvPr id="3" name="Content Placeholder 2"/>
          <p:cNvSpPr>
            <a:spLocks noGrp="1"/>
          </p:cNvSpPr>
          <p:nvPr>
            <p:ph idx="1"/>
          </p:nvPr>
        </p:nvSpPr>
        <p:spPr/>
        <p:txBody>
          <a:bodyPr/>
          <a:lstStyle/>
          <a:p>
            <a:pPr lvl="0">
              <a:spcBef>
                <a:spcPts val="1200"/>
              </a:spcBef>
              <a:spcAft>
                <a:spcPts val="1200"/>
              </a:spcAft>
            </a:pPr>
            <a:r>
              <a:rPr lang="en-US" sz="2000" smtClean="0"/>
              <a:t>Preference </a:t>
            </a:r>
            <a:r>
              <a:rPr lang="en-US" sz="2000"/>
              <a:t>for </a:t>
            </a:r>
            <a:r>
              <a:rPr lang="en-US" sz="2000" smtClean="0"/>
              <a:t>litigated administrative proceedings on the wane?</a:t>
            </a:r>
          </a:p>
          <a:p>
            <a:pPr lvl="1">
              <a:spcBef>
                <a:spcPts val="1200"/>
              </a:spcBef>
              <a:spcAft>
                <a:spcPts val="1200"/>
              </a:spcAft>
            </a:pPr>
            <a:r>
              <a:rPr lang="en-US" sz="1600" smtClean="0"/>
              <a:t>Despite an about-face on ALJ appointments, the question is still bound</a:t>
            </a:r>
            <a:br>
              <a:rPr lang="en-US" sz="1600" smtClean="0"/>
            </a:br>
            <a:r>
              <a:rPr lang="en-US" sz="1600" smtClean="0"/>
              <a:t>for the Supreme Court</a:t>
            </a:r>
          </a:p>
          <a:p>
            <a:pPr lvl="0">
              <a:spcBef>
                <a:spcPts val="1200"/>
              </a:spcBef>
              <a:spcAft>
                <a:spcPts val="1200"/>
              </a:spcAft>
            </a:pPr>
            <a:r>
              <a:rPr lang="en-US" sz="2000" smtClean="0"/>
              <a:t>Whistleblowers still rewarded (</a:t>
            </a:r>
            <a:r>
              <a:rPr lang="en-US" sz="2000" b="1" smtClean="0"/>
              <a:t>&gt;$150 MM</a:t>
            </a:r>
            <a:r>
              <a:rPr lang="en-US" sz="2000" smtClean="0"/>
              <a:t>). Employment </a:t>
            </a:r>
            <a:r>
              <a:rPr lang="en-US" sz="2000"/>
              <a:t>a</a:t>
            </a:r>
            <a:r>
              <a:rPr lang="en-US" sz="2000" smtClean="0"/>
              <a:t>greements </a:t>
            </a:r>
            <a:r>
              <a:rPr lang="en-US" sz="2000"/>
              <a:t>s</a:t>
            </a:r>
            <a:r>
              <a:rPr lang="en-US" sz="2000" smtClean="0"/>
              <a:t>crutinized for anti-retaliation and “pre-taliation” language</a:t>
            </a:r>
          </a:p>
          <a:p>
            <a:pPr lvl="0">
              <a:spcBef>
                <a:spcPts val="1200"/>
              </a:spcBef>
              <a:spcAft>
                <a:spcPts val="1200"/>
              </a:spcAft>
            </a:pPr>
            <a:r>
              <a:rPr lang="en-US" sz="2000" smtClean="0"/>
              <a:t>Fewer settled </a:t>
            </a:r>
            <a:r>
              <a:rPr lang="en-US" sz="2000"/>
              <a:t>a</a:t>
            </a:r>
            <a:r>
              <a:rPr lang="en-US" sz="2000" smtClean="0"/>
              <a:t>ctions </a:t>
            </a:r>
            <a:r>
              <a:rPr lang="en-US" sz="2000"/>
              <a:t>i</a:t>
            </a:r>
            <a:r>
              <a:rPr lang="en-US" sz="2000" smtClean="0"/>
              <a:t>nvolving </a:t>
            </a:r>
            <a:r>
              <a:rPr lang="en-US" sz="2000"/>
              <a:t>a</a:t>
            </a:r>
            <a:r>
              <a:rPr lang="en-US" sz="2000" smtClean="0"/>
              <a:t>dmissions </a:t>
            </a:r>
          </a:p>
          <a:p>
            <a:pPr lvl="0">
              <a:spcBef>
                <a:spcPts val="1200"/>
              </a:spcBef>
              <a:spcAft>
                <a:spcPts val="1200"/>
              </a:spcAft>
            </a:pPr>
            <a:r>
              <a:rPr lang="en-US" sz="2000" smtClean="0"/>
              <a:t>Fiduciary </a:t>
            </a:r>
            <a:r>
              <a:rPr lang="en-US" sz="2000"/>
              <a:t>d</a:t>
            </a:r>
            <a:r>
              <a:rPr lang="en-US" sz="2000" smtClean="0"/>
              <a:t>uties </a:t>
            </a:r>
            <a:r>
              <a:rPr lang="en-US" sz="2000"/>
              <a:t>of </a:t>
            </a:r>
            <a:r>
              <a:rPr lang="en-US" sz="2000" smtClean="0"/>
              <a:t>advisers </a:t>
            </a:r>
            <a:r>
              <a:rPr lang="en-US" sz="2000"/>
              <a:t>and </a:t>
            </a:r>
            <a:r>
              <a:rPr lang="en-US" sz="2000" smtClean="0"/>
              <a:t>conflicts </a:t>
            </a:r>
            <a:r>
              <a:rPr lang="en-US" sz="2000"/>
              <a:t>of i</a:t>
            </a:r>
            <a:r>
              <a:rPr lang="en-US" sz="2000" smtClean="0"/>
              <a:t>nterest </a:t>
            </a:r>
            <a:r>
              <a:rPr lang="en-US" sz="2000"/>
              <a:t>r</a:t>
            </a:r>
            <a:r>
              <a:rPr lang="en-US" sz="2000" smtClean="0"/>
              <a:t>emain key</a:t>
            </a:r>
          </a:p>
          <a:p>
            <a:pPr lvl="0">
              <a:spcBef>
                <a:spcPts val="1200"/>
              </a:spcBef>
              <a:spcAft>
                <a:spcPts val="1200"/>
              </a:spcAft>
            </a:pPr>
            <a:r>
              <a:rPr lang="en-US" sz="2000" smtClean="0"/>
              <a:t>Clayton’s focus </a:t>
            </a:r>
            <a:r>
              <a:rPr lang="en-US" sz="2000"/>
              <a:t>on individual culpability rather than </a:t>
            </a:r>
            <a:r>
              <a:rPr lang="en-US" sz="2000" smtClean="0"/>
              <a:t>corporate liability</a:t>
            </a:r>
            <a:endParaRPr lang="en-US" sz="2000"/>
          </a:p>
        </p:txBody>
      </p:sp>
      <p:sp>
        <p:nvSpPr>
          <p:cNvPr id="4" name="TextBox 3"/>
          <p:cNvSpPr txBox="1"/>
          <p:nvPr/>
        </p:nvSpPr>
        <p:spPr>
          <a:xfrm>
            <a:off x="8686800" y="6107668"/>
            <a:ext cx="304800" cy="369332"/>
          </a:xfrm>
          <a:prstGeom prst="rect">
            <a:avLst/>
          </a:prstGeom>
          <a:noFill/>
        </p:spPr>
        <p:txBody>
          <a:bodyPr wrap="square" rtlCol="0">
            <a:spAutoFit/>
          </a:bodyPr>
          <a:lstStyle/>
          <a:p>
            <a:fld id="{64A091A7-A8BB-4A00-99E3-FD4672707EA0}" type="slidenum">
              <a:rPr lang="en-US" smtClean="0"/>
              <a:t>7</a:t>
            </a:fld>
            <a:endParaRPr lang="en-US"/>
          </a:p>
        </p:txBody>
      </p:sp>
    </p:spTree>
    <p:extLst>
      <p:ext uri="{BB962C8B-B14F-4D97-AF65-F5344CB8AC3E}">
        <p14:creationId xmlns:p14="http://schemas.microsoft.com/office/powerpoint/2010/main" val="15285109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Hot enforcement topics in 2017</a:t>
            </a:r>
            <a:endParaRPr lang="en-US"/>
          </a:p>
        </p:txBody>
      </p:sp>
      <p:sp>
        <p:nvSpPr>
          <p:cNvPr id="3" name="Content Placeholder 2"/>
          <p:cNvSpPr>
            <a:spLocks noGrp="1"/>
          </p:cNvSpPr>
          <p:nvPr>
            <p:ph idx="1"/>
          </p:nvPr>
        </p:nvSpPr>
        <p:spPr>
          <a:xfrm>
            <a:off x="457200" y="1828800"/>
            <a:ext cx="8229600" cy="4463534"/>
          </a:xfrm>
        </p:spPr>
        <p:txBody>
          <a:bodyPr/>
          <a:lstStyle/>
          <a:p>
            <a:pPr lvl="0">
              <a:spcBef>
                <a:spcPts val="600"/>
              </a:spcBef>
              <a:spcAft>
                <a:spcPts val="600"/>
              </a:spcAft>
            </a:pPr>
            <a:r>
              <a:rPr lang="en-US" sz="2000"/>
              <a:t>Chief Compliance Officer Liability</a:t>
            </a:r>
          </a:p>
          <a:p>
            <a:pPr>
              <a:spcBef>
                <a:spcPts val="600"/>
              </a:spcBef>
              <a:spcAft>
                <a:spcPts val="600"/>
              </a:spcAft>
            </a:pPr>
            <a:r>
              <a:rPr lang="en-US" sz="2000" smtClean="0"/>
              <a:t>Insider </a:t>
            </a:r>
            <a:r>
              <a:rPr lang="en-US" sz="2000"/>
              <a:t>trading (and related supervision liability) </a:t>
            </a:r>
            <a:endParaRPr lang="en-US" sz="2000" smtClean="0"/>
          </a:p>
          <a:p>
            <a:pPr>
              <a:spcBef>
                <a:spcPts val="600"/>
              </a:spcBef>
              <a:spcAft>
                <a:spcPts val="600"/>
              </a:spcAft>
            </a:pPr>
            <a:r>
              <a:rPr lang="en-US" sz="2000" smtClean="0"/>
              <a:t>Fiduciary duties of advisers and conflicts of interest</a:t>
            </a:r>
          </a:p>
          <a:p>
            <a:pPr lvl="1">
              <a:spcBef>
                <a:spcPts val="600"/>
              </a:spcBef>
              <a:spcAft>
                <a:spcPts val="600"/>
              </a:spcAft>
            </a:pPr>
            <a:r>
              <a:rPr lang="en-US" sz="2000" smtClean="0"/>
              <a:t>Cherry-picking favorable trades and expenses</a:t>
            </a:r>
          </a:p>
          <a:p>
            <a:pPr lvl="1">
              <a:spcBef>
                <a:spcPts val="600"/>
              </a:spcBef>
              <a:spcAft>
                <a:spcPts val="600"/>
              </a:spcAft>
            </a:pPr>
            <a:r>
              <a:rPr lang="en-US" sz="2000" smtClean="0"/>
              <a:t>Distribution-in-Guise</a:t>
            </a:r>
          </a:p>
          <a:p>
            <a:pPr lvl="1">
              <a:spcBef>
                <a:spcPts val="600"/>
              </a:spcBef>
              <a:spcAft>
                <a:spcPts val="600"/>
              </a:spcAft>
            </a:pPr>
            <a:r>
              <a:rPr lang="en-US" sz="2000" smtClean="0"/>
              <a:t>Share class selection</a:t>
            </a:r>
          </a:p>
          <a:p>
            <a:pPr lvl="1">
              <a:spcBef>
                <a:spcPts val="600"/>
              </a:spcBef>
              <a:spcAft>
                <a:spcPts val="600"/>
              </a:spcAft>
            </a:pPr>
            <a:r>
              <a:rPr lang="en-US" sz="2000" smtClean="0"/>
              <a:t>Undisclosed fees and expenses</a:t>
            </a:r>
          </a:p>
          <a:p>
            <a:pPr lvl="1">
              <a:spcBef>
                <a:spcPts val="600"/>
              </a:spcBef>
              <a:spcAft>
                <a:spcPts val="600"/>
              </a:spcAft>
            </a:pPr>
            <a:r>
              <a:rPr lang="en-US" sz="2000" smtClean="0"/>
              <a:t>Undisclosed fee acceleration</a:t>
            </a:r>
          </a:p>
          <a:p>
            <a:pPr lvl="1">
              <a:spcBef>
                <a:spcPts val="600"/>
              </a:spcBef>
              <a:spcAft>
                <a:spcPts val="600"/>
              </a:spcAft>
            </a:pPr>
            <a:r>
              <a:rPr lang="en-US" sz="2000" smtClean="0"/>
              <a:t>Misleading performance and fund valuation</a:t>
            </a:r>
          </a:p>
          <a:p>
            <a:pPr lvl="1">
              <a:spcBef>
                <a:spcPts val="600"/>
              </a:spcBef>
              <a:spcAft>
                <a:spcPts val="600"/>
              </a:spcAft>
            </a:pPr>
            <a:r>
              <a:rPr lang="en-US" sz="2000" smtClean="0"/>
              <a:t>Pay-to-Play</a:t>
            </a:r>
          </a:p>
        </p:txBody>
      </p:sp>
      <p:sp>
        <p:nvSpPr>
          <p:cNvPr id="4" name="TextBox 3"/>
          <p:cNvSpPr txBox="1"/>
          <p:nvPr/>
        </p:nvSpPr>
        <p:spPr>
          <a:xfrm>
            <a:off x="8686800" y="6107668"/>
            <a:ext cx="304800" cy="369332"/>
          </a:xfrm>
          <a:prstGeom prst="rect">
            <a:avLst/>
          </a:prstGeom>
          <a:noFill/>
        </p:spPr>
        <p:txBody>
          <a:bodyPr wrap="square" rtlCol="0">
            <a:spAutoFit/>
          </a:bodyPr>
          <a:lstStyle/>
          <a:p>
            <a:fld id="{64A091A7-A8BB-4A00-99E3-FD4672707EA0}" type="slidenum">
              <a:rPr lang="en-US" smtClean="0"/>
              <a:t>8</a:t>
            </a:fld>
            <a:endParaRPr lang="en-US"/>
          </a:p>
        </p:txBody>
      </p:sp>
    </p:spTree>
    <p:extLst>
      <p:ext uri="{BB962C8B-B14F-4D97-AF65-F5344CB8AC3E}">
        <p14:creationId xmlns:p14="http://schemas.microsoft.com/office/powerpoint/2010/main" val="36289548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Sec enforcement principles for 2018</a:t>
            </a:r>
            <a:endParaRPr lang="en-US"/>
          </a:p>
        </p:txBody>
      </p:sp>
      <p:sp>
        <p:nvSpPr>
          <p:cNvPr id="3" name="Content Placeholder 2"/>
          <p:cNvSpPr>
            <a:spLocks noGrp="1"/>
          </p:cNvSpPr>
          <p:nvPr>
            <p:ph idx="1"/>
          </p:nvPr>
        </p:nvSpPr>
        <p:spPr>
          <a:xfrm>
            <a:off x="457200" y="1828800"/>
            <a:ext cx="8229600" cy="4495800"/>
          </a:xfrm>
        </p:spPr>
        <p:txBody>
          <a:bodyPr/>
          <a:lstStyle/>
          <a:p>
            <a:pPr>
              <a:spcBef>
                <a:spcPts val="600"/>
              </a:spcBef>
              <a:spcAft>
                <a:spcPts val="600"/>
              </a:spcAft>
            </a:pPr>
            <a:r>
              <a:rPr lang="en-US" sz="2000" smtClean="0"/>
              <a:t>Focus on the Main Street Investor</a:t>
            </a:r>
          </a:p>
          <a:p>
            <a:pPr lvl="1">
              <a:spcBef>
                <a:spcPts val="600"/>
              </a:spcBef>
              <a:spcAft>
                <a:spcPts val="600"/>
              </a:spcAft>
            </a:pPr>
            <a:r>
              <a:rPr lang="en-US" sz="1600" smtClean="0"/>
              <a:t>Protection of retail investors by policing Wall Street, coordinating with Office of Investor Education &amp; Advocacy, and using data analytics to identify areas of risk to investors</a:t>
            </a:r>
          </a:p>
          <a:p>
            <a:pPr lvl="1">
              <a:spcBef>
                <a:spcPts val="600"/>
              </a:spcBef>
              <a:spcAft>
                <a:spcPts val="600"/>
              </a:spcAft>
            </a:pPr>
            <a:r>
              <a:rPr lang="en-US" sz="1600" smtClean="0"/>
              <a:t>Areas of interest include risk disclosure for complex financial products, suitability, advisory fee overcharges, and sale of  high-fee mutual fund share classes</a:t>
            </a:r>
          </a:p>
          <a:p>
            <a:pPr>
              <a:spcBef>
                <a:spcPts val="600"/>
              </a:spcBef>
              <a:spcAft>
                <a:spcPts val="600"/>
              </a:spcAft>
            </a:pPr>
            <a:r>
              <a:rPr lang="en-US" sz="2000" smtClean="0"/>
              <a:t>Individual Accountability</a:t>
            </a:r>
          </a:p>
          <a:p>
            <a:pPr lvl="1">
              <a:spcBef>
                <a:spcPts val="600"/>
              </a:spcBef>
              <a:spcAft>
                <a:spcPts val="600"/>
              </a:spcAft>
            </a:pPr>
            <a:r>
              <a:rPr lang="en-US" sz="1600" smtClean="0"/>
              <a:t>Pursuing individuals is the rule and not the exception with individuals charged in over 80% of 2017 standalone enforcement actions</a:t>
            </a:r>
          </a:p>
          <a:p>
            <a:pPr>
              <a:spcBef>
                <a:spcPts val="600"/>
              </a:spcBef>
              <a:spcAft>
                <a:spcPts val="600"/>
              </a:spcAft>
            </a:pPr>
            <a:r>
              <a:rPr lang="en-US" sz="2000" smtClean="0"/>
              <a:t>Keeping Pace with Technological Change</a:t>
            </a:r>
          </a:p>
          <a:p>
            <a:pPr>
              <a:spcBef>
                <a:spcPts val="600"/>
              </a:spcBef>
              <a:spcAft>
                <a:spcPts val="600"/>
              </a:spcAft>
            </a:pPr>
            <a:r>
              <a:rPr lang="en-US" sz="2000" smtClean="0"/>
              <a:t>Imposing Sanctions that Most Effectively Further Enforcement Goals</a:t>
            </a:r>
          </a:p>
          <a:p>
            <a:pPr>
              <a:spcBef>
                <a:spcPts val="600"/>
              </a:spcBef>
              <a:spcAft>
                <a:spcPts val="600"/>
              </a:spcAft>
            </a:pPr>
            <a:r>
              <a:rPr lang="en-US" sz="2000" smtClean="0"/>
              <a:t>Constant  Assessment of Allocation of Enforcement Resources</a:t>
            </a:r>
          </a:p>
        </p:txBody>
      </p:sp>
      <p:sp>
        <p:nvSpPr>
          <p:cNvPr id="4" name="TextBox 3"/>
          <p:cNvSpPr txBox="1"/>
          <p:nvPr/>
        </p:nvSpPr>
        <p:spPr>
          <a:xfrm>
            <a:off x="8686800" y="6107668"/>
            <a:ext cx="304800" cy="369332"/>
          </a:xfrm>
          <a:prstGeom prst="rect">
            <a:avLst/>
          </a:prstGeom>
          <a:noFill/>
        </p:spPr>
        <p:txBody>
          <a:bodyPr wrap="square" rtlCol="0">
            <a:spAutoFit/>
          </a:bodyPr>
          <a:lstStyle/>
          <a:p>
            <a:fld id="{64A091A7-A8BB-4A00-99E3-FD4672707EA0}" type="slidenum">
              <a:rPr lang="en-US" smtClean="0"/>
              <a:t>9</a:t>
            </a:fld>
            <a:endParaRPr lang="en-US"/>
          </a:p>
        </p:txBody>
      </p:sp>
    </p:spTree>
    <p:extLst>
      <p:ext uri="{BB962C8B-B14F-4D97-AF65-F5344CB8AC3E}">
        <p14:creationId xmlns:p14="http://schemas.microsoft.com/office/powerpoint/2010/main" val="286784004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1.27"/>
  <p:tag name="AS_TITLE" val="Aspose.Slides for .NET 4.0"/>
  <p:tag name="AS_VERSION" val="15.10.0.0"/>
</p:tagLst>
</file>

<file path=ppt/theme/theme1.xml><?xml version="1.0" encoding="utf-8"?>
<a:theme xmlns:a="http://schemas.openxmlformats.org/drawingml/2006/main" name="Firmwide ppt_Standard_2016">
  <a:themeElements>
    <a:clrScheme name="K&amp;L">
      <a:dk1>
        <a:srgbClr val="51626F"/>
      </a:dk1>
      <a:lt1>
        <a:srgbClr val="FFFFFF"/>
      </a:lt1>
      <a:dk2>
        <a:srgbClr val="0094B3"/>
      </a:dk2>
      <a:lt2>
        <a:srgbClr val="23526E"/>
      </a:lt2>
      <a:accent1>
        <a:srgbClr val="E66E32"/>
      </a:accent1>
      <a:accent2>
        <a:srgbClr val="C33248"/>
      </a:accent2>
      <a:accent3>
        <a:srgbClr val="622567"/>
      </a:accent3>
      <a:accent4>
        <a:srgbClr val="5B8845"/>
      </a:accent4>
      <a:accent5>
        <a:srgbClr val="EEAF30"/>
      </a:accent5>
      <a:accent6>
        <a:srgbClr val="B6BF00"/>
      </a:accent6>
      <a:hlink>
        <a:srgbClr val="0094B3"/>
      </a:hlink>
      <a:folHlink>
        <a:srgbClr val="23526E"/>
      </a:folHlink>
    </a:clrScheme>
    <a:fontScheme name="KLG Fonts">
      <a:majorFont>
        <a:latin typeface="Arial"/>
        <a:ea typeface="Arial"/>
        <a:cs typeface="Arial"/>
      </a:majorFont>
      <a:minorFont>
        <a:latin typeface="Arial"/>
        <a:ea typeface="Arial"/>
        <a:cs typeface="Arial"/>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tileRect/>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tileRect/>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G 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C8898-5347-4725-8195-4CC175AA5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7C4BA4F-FB40-4DA3-8190-86E68C72277B}">
  <ds:schemaRefs>
    <ds:schemaRef ds:uri="http://purl.org/dc/dcmitype/"/>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C12B0BE-9071-4C95-BBB7-C75B2821A6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Firmwide ppt_Standard_2016</Template>
  <TotalTime>0</TotalTime>
  <Words>4591</Words>
  <Application>Microsoft Office PowerPoint</Application>
  <PresentationFormat>On-screen Show (4:3)</PresentationFormat>
  <Paragraphs>471</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Firmwide ppt_Standard_2016</vt:lpstr>
      <vt:lpstr>Hot Topics in Enforcement and Examinations</vt:lpstr>
      <vt:lpstr>Overview of presentation</vt:lpstr>
      <vt:lpstr>SEC Priorities and Trends</vt:lpstr>
      <vt:lpstr>SEC Transition issues</vt:lpstr>
      <vt:lpstr>2017 was a transition year</vt:lpstr>
      <vt:lpstr>Hot enforcement topics in 2017</vt:lpstr>
      <vt:lpstr>Hot enforcement topics in 2017</vt:lpstr>
      <vt:lpstr>Hot enforcement topics in 2017</vt:lpstr>
      <vt:lpstr>Sec enforcement principles for 2018</vt:lpstr>
      <vt:lpstr>Selected SEC Enforcement Actions Involving Investment Advisers</vt:lpstr>
      <vt:lpstr>Chief compliance officer liability</vt:lpstr>
      <vt:lpstr>Insider trading</vt:lpstr>
      <vt:lpstr>Cherry picking</vt:lpstr>
      <vt:lpstr>DISTRIBUTION-IN-GUISE</vt:lpstr>
      <vt:lpstr>Share class Conflicts</vt:lpstr>
      <vt:lpstr>Share Class Conflicts (cont.)</vt:lpstr>
      <vt:lpstr>FAILURE TO DISCLOSE Fee Overcharge</vt:lpstr>
      <vt:lpstr>FEE Acceleration</vt:lpstr>
      <vt:lpstr>Misleading performance &amp; valuation</vt:lpstr>
      <vt:lpstr>PAY-TO-PLAY VIOLATIONS</vt:lpstr>
      <vt:lpstr>OCIE Examination Priorities and Guidance</vt:lpstr>
      <vt:lpstr>2017 OCIE EXAMINATION Priorities</vt:lpstr>
      <vt:lpstr>Risk Alerts</vt:lpstr>
      <vt:lpstr>Risk Alerts (cont.)</vt:lpstr>
      <vt:lpstr>Risk Alerts (cont.)</vt:lpstr>
      <vt:lpstr>SEC Cybersecurity Developments</vt:lpstr>
      <vt:lpstr>Cybersecurity </vt:lpstr>
      <vt:lpstr>NFA Examinations Guidance</vt:lpstr>
      <vt:lpstr>RISK FACTORS THAT MAY PROMPT AN EXAMINATION</vt:lpstr>
      <vt:lpstr>AREAS OF FOCUS</vt:lpstr>
      <vt:lpstr>Disclosure documents and performance reporting deficiencieS</vt:lpstr>
      <vt:lpstr>BYLAW  1101 DEFICIENCIES: DUE DILIGENCE AND WHERE TO LOOK</vt:lpstr>
      <vt:lpstr>Other Deficiencies</vt:lpstr>
      <vt:lpstr>CFTC, NFA, and Exchange Enforcement</vt:lpstr>
      <vt:lpstr>THE EXCHANGES ARE THE REGULATOR</vt:lpstr>
      <vt:lpstr>THE EXCHANGES ARE THE REGULATOR</vt:lpstr>
      <vt:lpstr>THE EXCHANGES ARE THE REGULATOR</vt:lpstr>
      <vt:lpstr>CFTC ENFORCEMENT FOR FAILURE TO SUPERVISE – LOGISTA ADVISORS LLC</vt:lpstr>
      <vt:lpstr>REMEMBER “SPOOFING”?</vt:lpstr>
      <vt:lpstr>CFTC ENFORCEMENT FOR FAILURE TO SUPERVISE – LOGISTA ADVISORS LLC</vt:lpstr>
      <vt:lpstr>CFTC ENFORCEMENT FOR FAILURE TO SUPERVISE – LOGISTA ADVISORS LLC</vt:lpstr>
      <vt:lpstr>CFTC ENFORCEMENT FOR FAILURE TO SUPERVISE – LOGISTA ADVISORS LLC</vt:lpstr>
      <vt:lpstr>CFTC ENFORCEMENT FOR FAILURE TO SUPERVISE – TILLAGE COMMODITIES LLC</vt:lpstr>
      <vt:lpstr>CFTC ENFORCEMENT FOR FAILURE TO SUPERVISE – TILLAGE COMMODITIES LLC</vt:lpstr>
      <vt:lpstr>NFA ENFORCEMENT INVOLVING CPOs / CTAs</vt:lpstr>
      <vt:lpstr>NEW NFA REQUIREMENT FOR CPOs / CTAs</vt:lpstr>
      <vt:lpstr>POSITION LIMITS</vt:lpstr>
      <vt:lpstr>POSITION LIMITS</vt:lpstr>
      <vt:lpstr>POSITION LIMITS</vt:lpstr>
      <vt:lpstr>POSITION LIMITS</vt:lpstr>
      <vt:lpstr>POSITION LIMITS</vt:lpstr>
      <vt:lpstr>LOOKING AHEAD</vt:lpstr>
      <vt:lpstr>LOOKING AHEAD</vt:lpstr>
      <vt:lpstr>LOOKING AHEAD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modified xsi:type="dcterms:W3CDTF">2018-10-10T21:17:33Z</dcterms:modified>
</cp:coreProperties>
</file>